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346" r:id="rId3"/>
    <p:sldId id="324" r:id="rId4"/>
    <p:sldId id="327" r:id="rId5"/>
    <p:sldId id="315" r:id="rId6"/>
    <p:sldId id="314" r:id="rId7"/>
    <p:sldId id="330" r:id="rId8"/>
    <p:sldId id="317" r:id="rId9"/>
    <p:sldId id="341" r:id="rId10"/>
    <p:sldId id="342" r:id="rId11"/>
    <p:sldId id="347" r:id="rId12"/>
    <p:sldId id="348" r:id="rId13"/>
    <p:sldId id="344" r:id="rId14"/>
    <p:sldId id="345" r:id="rId15"/>
    <p:sldId id="335" r:id="rId16"/>
    <p:sldId id="331" r:id="rId17"/>
    <p:sldId id="332" r:id="rId18"/>
    <p:sldId id="337" r:id="rId19"/>
    <p:sldId id="339" r:id="rId20"/>
    <p:sldId id="340" r:id="rId21"/>
    <p:sldId id="318" r:id="rId22"/>
    <p:sldId id="319" r:id="rId23"/>
    <p:sldId id="334" r:id="rId2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04" autoAdjust="0"/>
  </p:normalViewPr>
  <p:slideViewPr>
    <p:cSldViewPr>
      <p:cViewPr varScale="1">
        <p:scale>
          <a:sx n="116" d="100"/>
          <a:sy n="116" d="100"/>
        </p:scale>
        <p:origin x="-149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1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A08941-476A-43F0-8543-5B05A2002B6A}" type="datetimeFigureOut">
              <a:rPr kumimoji="1" lang="ja-JP" altLang="en-US" smtClean="0"/>
              <a:t>2014/3/1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2A2FB4-2BB9-4B04-A6D3-3856B0E869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8404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2A2FB4-2BB9-4B04-A6D3-3856B0E8694F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9485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4BE9C-715F-46EA-9004-7B9ACEB66605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27922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2A2FB4-2BB9-4B04-A6D3-3856B0E8694F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165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2014/3/1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2014/3/1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2014/3/1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2014/3/1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2014/3/1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2014/3/1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2014/3/1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2014/3/1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2014/3/1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2014/3/1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2014/3/1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2014/3/1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7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7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2115666"/>
          </a:xfrm>
        </p:spPr>
        <p:txBody>
          <a:bodyPr>
            <a:noAutofit/>
          </a:bodyPr>
          <a:lstStyle/>
          <a:p>
            <a:r>
              <a:rPr lang="en-US" altLang="ja-JP" sz="3200" dirty="0" smtClean="0"/>
              <a:t>Circuit Complexity and </a:t>
            </a:r>
            <a:r>
              <a:rPr lang="en-US" altLang="ja-JP" sz="3200" dirty="0" err="1" smtClean="0"/>
              <a:t>Derandomization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Tokyo Institute of Technology</a:t>
            </a:r>
          </a:p>
          <a:p>
            <a:r>
              <a:rPr lang="en-US" altLang="ja-JP" dirty="0" err="1" smtClean="0"/>
              <a:t>Akinori</a:t>
            </a:r>
            <a:r>
              <a:rPr lang="en-US" altLang="ja-JP" dirty="0" smtClean="0"/>
              <a:t> Kawachi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09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テキスト ボックス 64"/>
          <p:cNvSpPr txBox="1"/>
          <p:nvPr/>
        </p:nvSpPr>
        <p:spPr>
          <a:xfrm>
            <a:off x="27216" y="1340768"/>
            <a:ext cx="40884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>
                <a:solidFill>
                  <a:prstClr val="black"/>
                </a:solidFill>
              </a:rPr>
              <a:t>Gate set = {</a:t>
            </a:r>
            <a:r>
              <a:rPr lang="ja-JP" altLang="en-US" sz="2800" dirty="0" smtClean="0">
                <a:solidFill>
                  <a:prstClr val="black"/>
                </a:solidFill>
              </a:rPr>
              <a:t>∧</a:t>
            </a:r>
            <a:r>
              <a:rPr lang="en-US" altLang="ja-JP" sz="2800" dirty="0" smtClean="0">
                <a:solidFill>
                  <a:prstClr val="black"/>
                </a:solidFill>
              </a:rPr>
              <a:t>, </a:t>
            </a:r>
            <a:r>
              <a:rPr lang="ja-JP" altLang="en-US" sz="2800" dirty="0" smtClean="0">
                <a:solidFill>
                  <a:prstClr val="black"/>
                </a:solidFill>
              </a:rPr>
              <a:t>∨</a:t>
            </a:r>
            <a:r>
              <a:rPr lang="en-US" altLang="ja-JP" sz="2800" dirty="0" smtClean="0">
                <a:solidFill>
                  <a:prstClr val="black"/>
                </a:solidFill>
              </a:rPr>
              <a:t>, </a:t>
            </a:r>
            <a:r>
              <a:rPr lang="ja-JP" altLang="en-US" sz="2800" dirty="0" smtClean="0">
                <a:solidFill>
                  <a:prstClr val="black"/>
                </a:solidFill>
              </a:rPr>
              <a:t>￢</a:t>
            </a:r>
            <a:r>
              <a:rPr lang="en-US" altLang="ja-JP" sz="2800" dirty="0" smtClean="0">
                <a:solidFill>
                  <a:prstClr val="black"/>
                </a:solidFill>
              </a:rPr>
              <a:t>, 0, 1}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US" altLang="ja-JP" dirty="0" smtClean="0"/>
              <a:t>Circuit</a:t>
            </a:r>
            <a:endParaRPr kumimoji="1" lang="ja-JP" altLang="en-US" dirty="0"/>
          </a:p>
        </p:txBody>
      </p:sp>
      <p:sp>
        <p:nvSpPr>
          <p:cNvPr id="9" name="円/楕円 8"/>
          <p:cNvSpPr/>
          <p:nvPr/>
        </p:nvSpPr>
        <p:spPr>
          <a:xfrm>
            <a:off x="4836127" y="5733256"/>
            <a:ext cx="792088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>
                <a:solidFill>
                  <a:prstClr val="black"/>
                </a:solidFill>
              </a:rPr>
              <a:t>0</a:t>
            </a:r>
            <a:endParaRPr lang="ja-JP" altLang="en-US" sz="3600" baseline="-25000" dirty="0">
              <a:solidFill>
                <a:prstClr val="black"/>
              </a:solidFill>
            </a:endParaRPr>
          </a:p>
        </p:txBody>
      </p:sp>
      <p:sp>
        <p:nvSpPr>
          <p:cNvPr id="14" name="円/楕円 13"/>
          <p:cNvSpPr/>
          <p:nvPr/>
        </p:nvSpPr>
        <p:spPr>
          <a:xfrm>
            <a:off x="3035927" y="4653136"/>
            <a:ext cx="792088" cy="79208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prstClr val="black"/>
                </a:solidFill>
              </a:rPr>
              <a:t>∧</a:t>
            </a:r>
          </a:p>
        </p:txBody>
      </p:sp>
      <p:sp>
        <p:nvSpPr>
          <p:cNvPr id="27" name="円/楕円 26"/>
          <p:cNvSpPr/>
          <p:nvPr/>
        </p:nvSpPr>
        <p:spPr>
          <a:xfrm>
            <a:off x="2411760" y="5733256"/>
            <a:ext cx="792088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>
                <a:solidFill>
                  <a:prstClr val="black"/>
                </a:solidFill>
              </a:rPr>
              <a:t>1</a:t>
            </a:r>
            <a:endParaRPr lang="ja-JP" altLang="en-US" sz="3600" baseline="-25000" dirty="0">
              <a:solidFill>
                <a:prstClr val="black"/>
              </a:solidFill>
            </a:endParaRPr>
          </a:p>
        </p:txBody>
      </p:sp>
      <p:sp>
        <p:nvSpPr>
          <p:cNvPr id="28" name="円/楕円 27"/>
          <p:cNvSpPr/>
          <p:nvPr/>
        </p:nvSpPr>
        <p:spPr>
          <a:xfrm>
            <a:off x="3611991" y="5733256"/>
            <a:ext cx="792088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>
                <a:solidFill>
                  <a:prstClr val="black"/>
                </a:solidFill>
              </a:rPr>
              <a:t>1</a:t>
            </a:r>
            <a:endParaRPr lang="ja-JP" altLang="en-US" sz="3600" baseline="-25000" dirty="0">
              <a:solidFill>
                <a:prstClr val="black"/>
              </a:solidFill>
            </a:endParaRPr>
          </a:p>
        </p:txBody>
      </p:sp>
      <p:cxnSp>
        <p:nvCxnSpPr>
          <p:cNvPr id="31" name="直線矢印コネクタ 30"/>
          <p:cNvCxnSpPr>
            <a:stCxn id="27" idx="0"/>
            <a:endCxn id="14" idx="3"/>
          </p:cNvCxnSpPr>
          <p:nvPr/>
        </p:nvCxnSpPr>
        <p:spPr>
          <a:xfrm flipV="1">
            <a:off x="2807804" y="5329225"/>
            <a:ext cx="344122" cy="4040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>
            <a:stCxn id="28" idx="0"/>
            <a:endCxn id="14" idx="5"/>
          </p:cNvCxnSpPr>
          <p:nvPr/>
        </p:nvCxnSpPr>
        <p:spPr>
          <a:xfrm flipH="1" flipV="1">
            <a:off x="3712016" y="5329225"/>
            <a:ext cx="296019" cy="4040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円/楕円 33"/>
          <p:cNvSpPr/>
          <p:nvPr/>
        </p:nvSpPr>
        <p:spPr>
          <a:xfrm>
            <a:off x="6060263" y="4653136"/>
            <a:ext cx="792088" cy="79208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prstClr val="black"/>
                </a:solidFill>
              </a:rPr>
              <a:t>￢</a:t>
            </a:r>
            <a:endParaRPr lang="ja-JP" altLang="en-US" sz="2800" dirty="0">
              <a:solidFill>
                <a:prstClr val="black"/>
              </a:solidFill>
            </a:endParaRPr>
          </a:p>
        </p:txBody>
      </p:sp>
      <p:cxnSp>
        <p:nvCxnSpPr>
          <p:cNvPr id="36" name="直線矢印コネクタ 35"/>
          <p:cNvCxnSpPr>
            <a:endCxn id="34" idx="4"/>
          </p:cNvCxnSpPr>
          <p:nvPr/>
        </p:nvCxnSpPr>
        <p:spPr>
          <a:xfrm flipV="1">
            <a:off x="6456307" y="544522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円/楕円 36"/>
          <p:cNvSpPr/>
          <p:nvPr/>
        </p:nvSpPr>
        <p:spPr>
          <a:xfrm>
            <a:off x="5628215" y="3717032"/>
            <a:ext cx="792088" cy="79208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prstClr val="black"/>
                </a:solidFill>
              </a:rPr>
              <a:t>∨</a:t>
            </a:r>
          </a:p>
        </p:txBody>
      </p:sp>
      <p:cxnSp>
        <p:nvCxnSpPr>
          <p:cNvPr id="39" name="直線矢印コネクタ 38"/>
          <p:cNvCxnSpPr>
            <a:stCxn id="9" idx="0"/>
            <a:endCxn id="37" idx="3"/>
          </p:cNvCxnSpPr>
          <p:nvPr/>
        </p:nvCxnSpPr>
        <p:spPr>
          <a:xfrm flipV="1">
            <a:off x="5232171" y="4393121"/>
            <a:ext cx="512043" cy="13401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>
            <a:stCxn id="34" idx="0"/>
            <a:endCxn id="37" idx="5"/>
          </p:cNvCxnSpPr>
          <p:nvPr/>
        </p:nvCxnSpPr>
        <p:spPr>
          <a:xfrm flipH="1" flipV="1">
            <a:off x="6304304" y="4393121"/>
            <a:ext cx="152003" cy="2600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円/楕円 41"/>
          <p:cNvSpPr/>
          <p:nvPr/>
        </p:nvSpPr>
        <p:spPr>
          <a:xfrm>
            <a:off x="4188055" y="3717032"/>
            <a:ext cx="792088" cy="79208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prstClr val="black"/>
                </a:solidFill>
              </a:rPr>
              <a:t>∧</a:t>
            </a:r>
            <a:endParaRPr lang="ja-JP" altLang="en-US" sz="2800" dirty="0">
              <a:solidFill>
                <a:prstClr val="black"/>
              </a:solidFill>
            </a:endParaRPr>
          </a:p>
        </p:txBody>
      </p:sp>
      <p:cxnSp>
        <p:nvCxnSpPr>
          <p:cNvPr id="44" name="直線矢印コネクタ 43"/>
          <p:cNvCxnSpPr>
            <a:stCxn id="9" idx="0"/>
            <a:endCxn id="42" idx="5"/>
          </p:cNvCxnSpPr>
          <p:nvPr/>
        </p:nvCxnSpPr>
        <p:spPr>
          <a:xfrm flipH="1" flipV="1">
            <a:off x="4864144" y="4393121"/>
            <a:ext cx="368027" cy="13401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>
            <a:stCxn id="14" idx="0"/>
            <a:endCxn id="42" idx="3"/>
          </p:cNvCxnSpPr>
          <p:nvPr/>
        </p:nvCxnSpPr>
        <p:spPr>
          <a:xfrm flipV="1">
            <a:off x="3431971" y="4393121"/>
            <a:ext cx="872083" cy="2600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円/楕円 46"/>
          <p:cNvSpPr/>
          <p:nvPr/>
        </p:nvSpPr>
        <p:spPr>
          <a:xfrm>
            <a:off x="4836127" y="2708920"/>
            <a:ext cx="792088" cy="79208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prstClr val="black"/>
                </a:solidFill>
              </a:rPr>
              <a:t>∧</a:t>
            </a:r>
            <a:endParaRPr lang="ja-JP" altLang="en-US" sz="2800" dirty="0">
              <a:solidFill>
                <a:prstClr val="black"/>
              </a:solidFill>
            </a:endParaRPr>
          </a:p>
        </p:txBody>
      </p:sp>
      <p:cxnSp>
        <p:nvCxnSpPr>
          <p:cNvPr id="50" name="直線矢印コネクタ 49"/>
          <p:cNvCxnSpPr>
            <a:stCxn id="42" idx="0"/>
            <a:endCxn id="47" idx="3"/>
          </p:cNvCxnSpPr>
          <p:nvPr/>
        </p:nvCxnSpPr>
        <p:spPr>
          <a:xfrm flipV="1">
            <a:off x="4584099" y="3385009"/>
            <a:ext cx="368027" cy="3320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/>
          <p:cNvCxnSpPr>
            <a:stCxn id="37" idx="0"/>
            <a:endCxn id="47" idx="5"/>
          </p:cNvCxnSpPr>
          <p:nvPr/>
        </p:nvCxnSpPr>
        <p:spPr>
          <a:xfrm flipH="1" flipV="1">
            <a:off x="5512216" y="3385009"/>
            <a:ext cx="512043" cy="3320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円/楕円 52"/>
          <p:cNvSpPr/>
          <p:nvPr/>
        </p:nvSpPr>
        <p:spPr>
          <a:xfrm>
            <a:off x="4188055" y="1916832"/>
            <a:ext cx="792088" cy="79208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prstClr val="black"/>
                </a:solidFill>
              </a:rPr>
              <a:t>∨</a:t>
            </a:r>
          </a:p>
        </p:txBody>
      </p:sp>
      <p:cxnSp>
        <p:nvCxnSpPr>
          <p:cNvPr id="55" name="直線矢印コネクタ 54"/>
          <p:cNvCxnSpPr>
            <a:stCxn id="14" idx="0"/>
            <a:endCxn id="53" idx="3"/>
          </p:cNvCxnSpPr>
          <p:nvPr/>
        </p:nvCxnSpPr>
        <p:spPr>
          <a:xfrm flipV="1">
            <a:off x="3431971" y="2592921"/>
            <a:ext cx="872083" cy="20602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/>
          <p:cNvCxnSpPr>
            <a:stCxn id="47" idx="0"/>
            <a:endCxn id="53" idx="5"/>
          </p:cNvCxnSpPr>
          <p:nvPr/>
        </p:nvCxnSpPr>
        <p:spPr>
          <a:xfrm flipH="1" flipV="1">
            <a:off x="4864144" y="2592921"/>
            <a:ext cx="368027" cy="1159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/>
          <p:cNvCxnSpPr>
            <a:stCxn id="53" idx="0"/>
            <a:endCxn id="2" idx="2"/>
          </p:cNvCxnSpPr>
          <p:nvPr/>
        </p:nvCxnSpPr>
        <p:spPr>
          <a:xfrm flipH="1" flipV="1">
            <a:off x="4572000" y="1187624"/>
            <a:ext cx="12099" cy="729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円形吹き出し 4"/>
          <p:cNvSpPr/>
          <p:nvPr/>
        </p:nvSpPr>
        <p:spPr>
          <a:xfrm>
            <a:off x="1043608" y="4056098"/>
            <a:ext cx="1809548" cy="906043"/>
          </a:xfrm>
          <a:prstGeom prst="wedgeEllipseCallout">
            <a:avLst>
              <a:gd name="adj1" fmla="val 51475"/>
              <a:gd name="adj2" fmla="val 51019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400" dirty="0"/>
              <a:t>1</a:t>
            </a:r>
            <a:r>
              <a:rPr lang="ja-JP" altLang="en-US" sz="2400" dirty="0"/>
              <a:t>∧</a:t>
            </a:r>
            <a:r>
              <a:rPr lang="en-US" altLang="ja-JP" sz="2400" dirty="0"/>
              <a:t>1 = 1</a:t>
            </a:r>
            <a:endParaRPr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85415" y="264329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C00000"/>
                </a:solidFill>
              </a:rPr>
              <a:t>1</a:t>
            </a:r>
            <a:endParaRPr kumimoji="1" lang="ja-JP" altLang="en-US" sz="2400" dirty="0">
              <a:solidFill>
                <a:srgbClr val="C00000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843808" y="527159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C00000"/>
                </a:solidFill>
              </a:rPr>
              <a:t>1</a:t>
            </a:r>
            <a:endParaRPr kumimoji="1" lang="ja-JP" altLang="en-US" sz="2400" dirty="0">
              <a:solidFill>
                <a:srgbClr val="C00000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923928" y="422108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C00000"/>
                </a:solidFill>
              </a:rPr>
              <a:t>1</a:t>
            </a:r>
            <a:endParaRPr kumimoji="1" lang="ja-JP" altLang="en-US" sz="2400" dirty="0">
              <a:solidFill>
                <a:srgbClr val="C00000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707904" y="527159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C00000"/>
                </a:solidFill>
              </a:rPr>
              <a:t>1</a:t>
            </a:r>
            <a:endParaRPr kumimoji="1" lang="ja-JP" altLang="en-US" sz="2400" dirty="0">
              <a:solidFill>
                <a:srgbClr val="C00000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768112" y="433548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C00000"/>
                </a:solidFill>
              </a:rPr>
              <a:t>0</a:t>
            </a:r>
            <a:endParaRPr kumimoji="1" lang="ja-JP" altLang="en-US" sz="2400" dirty="0">
              <a:solidFill>
                <a:srgbClr val="C00000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527986" y="433548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C00000"/>
                </a:solidFill>
              </a:rPr>
              <a:t>0</a:t>
            </a:r>
            <a:endParaRPr kumimoji="1" lang="ja-JP" altLang="en-US" sz="2400" dirty="0">
              <a:solidFill>
                <a:srgbClr val="C00000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300192" y="537321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C00000"/>
                </a:solidFill>
              </a:rPr>
              <a:t>0</a:t>
            </a:r>
            <a:endParaRPr kumimoji="1" lang="ja-JP" altLang="en-US" sz="2400" dirty="0">
              <a:solidFill>
                <a:srgbClr val="C00000"/>
              </a:solidFill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6210226" y="429229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C00000"/>
                </a:solidFill>
              </a:rPr>
              <a:t>1</a:t>
            </a:r>
            <a:endParaRPr kumimoji="1" lang="ja-JP" altLang="en-US" sz="2400" dirty="0">
              <a:solidFill>
                <a:srgbClr val="C00000"/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5508104" y="325536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C00000"/>
                </a:solidFill>
              </a:rPr>
              <a:t>1</a:t>
            </a:r>
            <a:endParaRPr kumimoji="1" lang="ja-JP" altLang="en-US" sz="2400" dirty="0">
              <a:solidFill>
                <a:srgbClr val="C00000"/>
              </a:solidFill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4663890" y="327017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C00000"/>
                </a:solidFill>
              </a:rPr>
              <a:t>0</a:t>
            </a:r>
            <a:endParaRPr kumimoji="1" lang="ja-JP" altLang="en-US" sz="2400" dirty="0">
              <a:solidFill>
                <a:srgbClr val="C00000"/>
              </a:solidFill>
            </a:endParaRPr>
          </a:p>
        </p:txBody>
      </p:sp>
      <p:sp>
        <p:nvSpPr>
          <p:cNvPr id="54" name="円形吹き出し 53"/>
          <p:cNvSpPr/>
          <p:nvPr/>
        </p:nvSpPr>
        <p:spPr>
          <a:xfrm>
            <a:off x="6875260" y="4044668"/>
            <a:ext cx="1809548" cy="906043"/>
          </a:xfrm>
          <a:prstGeom prst="wedgeEllipseCallout">
            <a:avLst>
              <a:gd name="adj1" fmla="val -49589"/>
              <a:gd name="adj2" fmla="val 40151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400" dirty="0" smtClean="0"/>
              <a:t>￢</a:t>
            </a:r>
            <a:r>
              <a:rPr lang="en-US" altLang="ja-JP" sz="2400" dirty="0" smtClean="0"/>
              <a:t>0 </a:t>
            </a:r>
            <a:r>
              <a:rPr lang="en-US" altLang="ja-JP" sz="2400" dirty="0"/>
              <a:t>= 1</a:t>
            </a:r>
            <a:endParaRPr lang="ja-JP" altLang="en-US" sz="2400" dirty="0"/>
          </a:p>
        </p:txBody>
      </p:sp>
      <p:sp>
        <p:nvSpPr>
          <p:cNvPr id="56" name="円形吹き出し 55"/>
          <p:cNvSpPr/>
          <p:nvPr/>
        </p:nvSpPr>
        <p:spPr>
          <a:xfrm>
            <a:off x="2421859" y="3047985"/>
            <a:ext cx="1809548" cy="906043"/>
          </a:xfrm>
          <a:prstGeom prst="wedgeEllipseCallout">
            <a:avLst>
              <a:gd name="adj1" fmla="val 51475"/>
              <a:gd name="adj2" fmla="val 51019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400" dirty="0"/>
              <a:t>1</a:t>
            </a:r>
            <a:r>
              <a:rPr lang="ja-JP" altLang="en-US" sz="2400" dirty="0" smtClean="0"/>
              <a:t>∧</a:t>
            </a:r>
            <a:r>
              <a:rPr lang="en-US" altLang="ja-JP" sz="2400" dirty="0"/>
              <a:t>0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= </a:t>
            </a:r>
            <a:r>
              <a:rPr lang="en-US" altLang="ja-JP" sz="2400" dirty="0" smtClean="0"/>
              <a:t>0</a:t>
            </a:r>
            <a:endParaRPr lang="ja-JP" altLang="en-US" sz="2400" dirty="0"/>
          </a:p>
        </p:txBody>
      </p:sp>
      <p:sp>
        <p:nvSpPr>
          <p:cNvPr id="58" name="円形吹き出し 57"/>
          <p:cNvSpPr/>
          <p:nvPr/>
        </p:nvSpPr>
        <p:spPr>
          <a:xfrm>
            <a:off x="6300192" y="3033177"/>
            <a:ext cx="1809548" cy="906043"/>
          </a:xfrm>
          <a:prstGeom prst="wedgeEllipseCallout">
            <a:avLst>
              <a:gd name="adj1" fmla="val -49589"/>
              <a:gd name="adj2" fmla="val 40151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400" dirty="0" smtClean="0"/>
              <a:t>0</a:t>
            </a:r>
            <a:r>
              <a:rPr lang="ja-JP" altLang="en-US" sz="2400" dirty="0" smtClean="0"/>
              <a:t>∨</a:t>
            </a:r>
            <a:r>
              <a:rPr lang="en-US" altLang="ja-JP" sz="2400" dirty="0" smtClean="0"/>
              <a:t>1 </a:t>
            </a:r>
            <a:r>
              <a:rPr lang="en-US" altLang="ja-JP" sz="2400" dirty="0"/>
              <a:t>= 1</a:t>
            </a:r>
            <a:endParaRPr lang="ja-JP" altLang="en-US" sz="2400" dirty="0"/>
          </a:p>
        </p:txBody>
      </p:sp>
      <p:sp>
        <p:nvSpPr>
          <p:cNvPr id="60" name="円形吹き出し 59"/>
          <p:cNvSpPr/>
          <p:nvPr/>
        </p:nvSpPr>
        <p:spPr>
          <a:xfrm>
            <a:off x="5547818" y="1916832"/>
            <a:ext cx="1809548" cy="906043"/>
          </a:xfrm>
          <a:prstGeom prst="wedgeEllipseCallout">
            <a:avLst>
              <a:gd name="adj1" fmla="val -49589"/>
              <a:gd name="adj2" fmla="val 40151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400" dirty="0" smtClean="0"/>
              <a:t>0</a:t>
            </a:r>
            <a:r>
              <a:rPr lang="ja-JP" altLang="en-US" sz="2400" dirty="0"/>
              <a:t>∧</a:t>
            </a:r>
            <a:r>
              <a:rPr lang="en-US" altLang="ja-JP" sz="2400" dirty="0" smtClean="0"/>
              <a:t>1 </a:t>
            </a:r>
            <a:r>
              <a:rPr lang="en-US" altLang="ja-JP" sz="2400" dirty="0"/>
              <a:t>= </a:t>
            </a:r>
            <a:r>
              <a:rPr lang="en-US" altLang="ja-JP" sz="2400" dirty="0" smtClean="0"/>
              <a:t>0</a:t>
            </a:r>
            <a:endParaRPr lang="ja-JP" altLang="en-US" sz="2400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4843681" y="242008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C00000"/>
                </a:solidFill>
              </a:rPr>
              <a:t>0</a:t>
            </a:r>
            <a:endParaRPr kumimoji="1" lang="ja-JP" altLang="en-US" sz="2400" dirty="0">
              <a:solidFill>
                <a:srgbClr val="C00000"/>
              </a:solidFill>
            </a:endParaRPr>
          </a:p>
        </p:txBody>
      </p:sp>
      <p:sp>
        <p:nvSpPr>
          <p:cNvPr id="63" name="円形吹き出し 62"/>
          <p:cNvSpPr/>
          <p:nvPr/>
        </p:nvSpPr>
        <p:spPr>
          <a:xfrm>
            <a:off x="2319727" y="1340768"/>
            <a:ext cx="1809548" cy="906043"/>
          </a:xfrm>
          <a:prstGeom prst="wedgeEllipseCallout">
            <a:avLst>
              <a:gd name="adj1" fmla="val 49143"/>
              <a:gd name="adj2" fmla="val 37046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400" dirty="0"/>
              <a:t>1</a:t>
            </a:r>
            <a:r>
              <a:rPr lang="ja-JP" altLang="en-US" sz="2400" dirty="0" smtClean="0"/>
              <a:t>∨</a:t>
            </a:r>
            <a:r>
              <a:rPr lang="en-US" altLang="ja-JP" sz="2400" dirty="0"/>
              <a:t>0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= 1</a:t>
            </a:r>
            <a:endParaRPr lang="ja-JP" altLang="en-US" sz="2400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4355976" y="766445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solidFill>
                  <a:srgbClr val="C00000"/>
                </a:solidFill>
              </a:rPr>
              <a:t>1</a:t>
            </a:r>
            <a:endParaRPr kumimoji="1" lang="ja-JP" altLang="en-US" sz="3600" dirty="0">
              <a:solidFill>
                <a:srgbClr val="C00000"/>
              </a:solidFill>
            </a:endParaRPr>
          </a:p>
        </p:txBody>
      </p:sp>
      <p:sp>
        <p:nvSpPr>
          <p:cNvPr id="3" name="角丸四角形吹き出し 2"/>
          <p:cNvSpPr/>
          <p:nvPr/>
        </p:nvSpPr>
        <p:spPr>
          <a:xfrm>
            <a:off x="179512" y="5329225"/>
            <a:ext cx="1652044" cy="1106399"/>
          </a:xfrm>
          <a:prstGeom prst="wedgeRoundRectCallout">
            <a:avLst>
              <a:gd name="adj1" fmla="val 80164"/>
              <a:gd name="adj2" fmla="val 2198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/>
              <a:t>Input </a:t>
            </a:r>
          </a:p>
          <a:p>
            <a:pPr algn="ctr"/>
            <a:r>
              <a:rPr lang="en-US" altLang="ja-JP" sz="2400" dirty="0" smtClean="0"/>
              <a:t>= (1,1,0)</a:t>
            </a:r>
          </a:p>
        </p:txBody>
      </p:sp>
      <p:sp>
        <p:nvSpPr>
          <p:cNvPr id="66" name="円/楕円 65"/>
          <p:cNvSpPr/>
          <p:nvPr/>
        </p:nvSpPr>
        <p:spPr>
          <a:xfrm>
            <a:off x="6060263" y="5733256"/>
            <a:ext cx="792088" cy="792088"/>
          </a:xfrm>
          <a:prstGeom prst="ellips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>
                <a:solidFill>
                  <a:prstClr val="black"/>
                </a:solidFill>
              </a:rPr>
              <a:t>0</a:t>
            </a:r>
            <a:endParaRPr lang="ja-JP" altLang="en-US" sz="3600" baseline="-25000" dirty="0">
              <a:solidFill>
                <a:prstClr val="black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380312" y="5571237"/>
            <a:ext cx="160653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Size = 7</a:t>
            </a:r>
          </a:p>
          <a:p>
            <a:r>
              <a:rPr lang="en-US" altLang="ja-JP" sz="2800" dirty="0" smtClean="0"/>
              <a:t>Depth = 5</a:t>
            </a:r>
            <a:endParaRPr kumimoji="1" lang="ja-JP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402027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32" grpId="0"/>
      <p:bldP spid="35" grpId="0"/>
      <p:bldP spid="38" grpId="0"/>
      <p:bldP spid="40" grpId="0"/>
      <p:bldP spid="43" grpId="0"/>
      <p:bldP spid="45" grpId="0"/>
      <p:bldP spid="48" grpId="0"/>
      <p:bldP spid="49" grpId="0"/>
      <p:bldP spid="51" grpId="0"/>
      <p:bldP spid="54" grpId="0" animBg="1"/>
      <p:bldP spid="56" grpId="0" animBg="1"/>
      <p:bldP spid="58" grpId="0" animBg="1"/>
      <p:bldP spid="60" grpId="0" animBg="1"/>
      <p:bldP spid="62" grpId="0"/>
      <p:bldP spid="63" grpId="0" animBg="1"/>
      <p:bldP spid="64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/>
        </p:nvSpPr>
        <p:spPr>
          <a:xfrm>
            <a:off x="464717" y="2281662"/>
            <a:ext cx="8222083" cy="381163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kumimoji="1" lang="en-US" altLang="ja-JP" dirty="0" smtClean="0"/>
              <a:t>Circuit Complexity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61831" y="1177588"/>
            <a:ext cx="80203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Size of circuits is measure for computational resource!</a:t>
            </a:r>
            <a:endParaRPr kumimoji="1" lang="en-US" altLang="ja-JP" sz="28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06108" y="4869160"/>
            <a:ext cx="34844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Circuit complexity of L</a:t>
            </a:r>
            <a:endParaRPr kumimoji="1" lang="ja-JP" altLang="en-US" sz="28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215391" y="5301208"/>
            <a:ext cx="63890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:= min { size of circuit family computing L } </a:t>
            </a:r>
            <a:endParaRPr kumimoji="1" lang="ja-JP" altLang="en-US" sz="28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83568" y="2689756"/>
            <a:ext cx="79224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s(n)-size </a:t>
            </a:r>
            <a:r>
              <a:rPr kumimoji="1" lang="en-US" altLang="ja-JP" sz="2800" dirty="0" smtClean="0"/>
              <a:t>circuit family {C</a:t>
            </a:r>
            <a:r>
              <a:rPr kumimoji="1" lang="en-US" altLang="ja-JP" sz="2800" baseline="-25000" dirty="0" smtClean="0"/>
              <a:t>n</a:t>
            </a:r>
            <a:r>
              <a:rPr kumimoji="1" lang="en-US" altLang="ja-JP" sz="2800" dirty="0" smtClean="0"/>
              <a:t>:{0,1}</a:t>
            </a:r>
            <a:r>
              <a:rPr kumimoji="1" lang="en-US" altLang="ja-JP" sz="2800" baseline="30000" dirty="0" smtClean="0"/>
              <a:t>n</a:t>
            </a:r>
            <a:r>
              <a:rPr kumimoji="1" lang="ja-JP" altLang="en-US" sz="2800" dirty="0" smtClean="0"/>
              <a:t>→</a:t>
            </a:r>
            <a:r>
              <a:rPr kumimoji="1" lang="en-US" altLang="ja-JP" sz="2800" dirty="0" smtClean="0"/>
              <a:t>{0,1}}</a:t>
            </a:r>
            <a:r>
              <a:rPr kumimoji="1" lang="en-US" altLang="ja-JP" sz="2800" baseline="-25000" dirty="0" smtClean="0"/>
              <a:t>n</a:t>
            </a:r>
            <a:r>
              <a:rPr kumimoji="1" lang="en-US" altLang="ja-JP" sz="2800" dirty="0" smtClean="0"/>
              <a:t> computes L</a:t>
            </a:r>
            <a:endParaRPr kumimoji="1" lang="ja-JP" altLang="en-US" sz="2800" dirty="0" smtClean="0"/>
          </a:p>
        </p:txBody>
      </p:sp>
      <p:sp>
        <p:nvSpPr>
          <p:cNvPr id="7" name="角丸四角形 6"/>
          <p:cNvSpPr/>
          <p:nvPr/>
        </p:nvSpPr>
        <p:spPr>
          <a:xfrm>
            <a:off x="849864" y="1916832"/>
            <a:ext cx="1872208" cy="58564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/>
              <a:t>Definition</a:t>
            </a:r>
            <a:endParaRPr kumimoji="1" lang="ja-JP" altLang="en-US" sz="2800" dirty="0"/>
          </a:p>
        </p:txBody>
      </p:sp>
      <p:sp>
        <p:nvSpPr>
          <p:cNvPr id="9" name="左右矢印 8"/>
          <p:cNvSpPr/>
          <p:nvPr/>
        </p:nvSpPr>
        <p:spPr>
          <a:xfrm>
            <a:off x="755576" y="3625860"/>
            <a:ext cx="864096" cy="484632"/>
          </a:xfrm>
          <a:prstGeom prst="left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Def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1907704" y="3318664"/>
                <a:ext cx="284084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dirty="0" smtClean="0"/>
                  <a:t>x </a:t>
                </a:r>
                <a14:m>
                  <m:oMath xmlns:m="http://schemas.openxmlformats.org/officeDocument/2006/math">
                    <m:r>
                      <a:rPr kumimoji="1" lang="en-US" altLang="ja-JP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kumimoji="1" lang="en-US" altLang="ja-JP" sz="2800" dirty="0" smtClean="0"/>
                  <a:t> L </a:t>
                </a:r>
                <a:r>
                  <a:rPr kumimoji="1" lang="en-US" altLang="ja-JP" sz="2800" dirty="0" smtClean="0">
                    <a:sym typeface="Wingdings" panose="05000000000000000000" pitchFamily="2" charset="2"/>
                  </a:rPr>
                  <a:t> </a:t>
                </a:r>
                <a:r>
                  <a:rPr kumimoji="1" lang="en-US" altLang="ja-JP" sz="2800" dirty="0" err="1" smtClean="0"/>
                  <a:t>C</a:t>
                </a:r>
                <a:r>
                  <a:rPr kumimoji="1" lang="en-US" altLang="ja-JP" sz="2800" baseline="-25000" dirty="0" err="1" smtClean="0"/>
                  <a:t>|x</a:t>
                </a:r>
                <a:r>
                  <a:rPr kumimoji="1" lang="en-US" altLang="ja-JP" sz="2800" baseline="-25000" dirty="0" smtClean="0"/>
                  <a:t>|</a:t>
                </a:r>
                <a:r>
                  <a:rPr kumimoji="1" lang="en-US" altLang="ja-JP" sz="2800" dirty="0" smtClean="0"/>
                  <a:t>(x) = 1</a:t>
                </a:r>
                <a:endParaRPr kumimoji="1" lang="ja-JP" altLang="en-US" sz="2800" dirty="0" smtClean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3318664"/>
                <a:ext cx="2840842" cy="523220"/>
              </a:xfrm>
              <a:prstGeom prst="rect">
                <a:avLst/>
              </a:prstGeom>
              <a:blipFill rotWithShape="0">
                <a:blip r:embed="rId2"/>
                <a:stretch>
                  <a:fillRect l="-4506" t="-13953" r="-3004" b="-3255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1909314" y="3841884"/>
                <a:ext cx="284565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dirty="0" smtClean="0"/>
                  <a:t>x </a:t>
                </a:r>
                <a14:m>
                  <m:oMath xmlns:m="http://schemas.openxmlformats.org/officeDocument/2006/math">
                    <m:r>
                      <a:rPr kumimoji="1" lang="en-US" altLang="ja-JP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∉</m:t>
                    </m:r>
                  </m:oMath>
                </a14:m>
                <a:r>
                  <a:rPr kumimoji="1" lang="en-US" altLang="ja-JP" sz="2800" dirty="0" smtClean="0"/>
                  <a:t> L </a:t>
                </a:r>
                <a:r>
                  <a:rPr kumimoji="1" lang="en-US" altLang="ja-JP" sz="2800" dirty="0" smtClean="0">
                    <a:sym typeface="Wingdings" panose="05000000000000000000" pitchFamily="2" charset="2"/>
                  </a:rPr>
                  <a:t> </a:t>
                </a:r>
                <a:r>
                  <a:rPr kumimoji="1" lang="en-US" altLang="ja-JP" sz="2800" dirty="0" err="1" smtClean="0"/>
                  <a:t>C</a:t>
                </a:r>
                <a:r>
                  <a:rPr kumimoji="1" lang="en-US" altLang="ja-JP" sz="2800" baseline="-25000" dirty="0" err="1" smtClean="0"/>
                  <a:t>|x</a:t>
                </a:r>
                <a:r>
                  <a:rPr kumimoji="1" lang="en-US" altLang="ja-JP" sz="2800" baseline="-25000" dirty="0" smtClean="0"/>
                  <a:t>|</a:t>
                </a:r>
                <a:r>
                  <a:rPr kumimoji="1" lang="en-US" altLang="ja-JP" sz="2800" dirty="0" smtClean="0"/>
                  <a:t>(x) = 0</a:t>
                </a:r>
                <a:endParaRPr kumimoji="1" lang="ja-JP" altLang="en-US" sz="2800" dirty="0" smtClean="0"/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9314" y="3841884"/>
                <a:ext cx="2845651" cy="523220"/>
              </a:xfrm>
              <a:prstGeom prst="rect">
                <a:avLst/>
              </a:prstGeom>
              <a:blipFill rotWithShape="0">
                <a:blip r:embed="rId3"/>
                <a:stretch>
                  <a:fillRect l="-4283" t="-13953" r="-3212" b="-3255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テキスト ボックス 11"/>
          <p:cNvSpPr txBox="1"/>
          <p:nvPr/>
        </p:nvSpPr>
        <p:spPr>
          <a:xfrm>
            <a:off x="4969428" y="3553852"/>
            <a:ext cx="465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&amp;</a:t>
            </a:r>
            <a:endParaRPr kumimoji="1" lang="ja-JP" altLang="en-US" sz="32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5584970" y="3532220"/>
                <a:ext cx="255864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dirty="0" smtClean="0">
                    <a:sym typeface="Wingdings" panose="05000000000000000000" pitchFamily="2" charset="2"/>
                  </a:rPr>
                  <a:t>size of </a:t>
                </a:r>
                <a:r>
                  <a:rPr kumimoji="1" lang="en-US" altLang="ja-JP" sz="2800" dirty="0" smtClean="0"/>
                  <a:t>C</a:t>
                </a:r>
                <a:r>
                  <a:rPr lang="en-US" altLang="ja-JP" sz="2800" baseline="-25000" dirty="0" smtClean="0"/>
                  <a:t>n</a:t>
                </a:r>
                <a:r>
                  <a:rPr kumimoji="1" lang="en-US" altLang="ja-JP" sz="2800" dirty="0" smtClean="0"/>
                  <a:t> </a:t>
                </a:r>
                <a14:m>
                  <m:oMath xmlns:m="http://schemas.openxmlformats.org/officeDocument/2006/math">
                    <m:r>
                      <a:rPr kumimoji="1" lang="en-US" altLang="ja-JP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kumimoji="1" lang="en-US" altLang="ja-JP" sz="2800" dirty="0" smtClean="0"/>
                  <a:t> s(n)</a:t>
                </a:r>
                <a:endParaRPr kumimoji="1" lang="ja-JP" altLang="en-US" sz="2800" dirty="0" smtClean="0"/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4970" y="3532220"/>
                <a:ext cx="2558649" cy="523220"/>
              </a:xfrm>
              <a:prstGeom prst="rect">
                <a:avLst/>
              </a:prstGeom>
              <a:blipFill rotWithShape="0">
                <a:blip r:embed="rId4"/>
                <a:stretch>
                  <a:fillRect l="-4762" t="-10465" r="-952" b="-3255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8413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" grpId="0"/>
      <p:bldP spid="5" grpId="0"/>
      <p:bldP spid="6" grpId="0"/>
      <p:bldP spid="7" grpId="0" animBg="1"/>
      <p:bldP spid="9" grpId="0" animBg="1"/>
      <p:bldP spid="10" grpId="0"/>
      <p:bldP spid="11" grpId="0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en-US" altLang="ja-JP" dirty="0" smtClean="0"/>
              <a:t>Computational Power of Circuits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323528" y="1649847"/>
            <a:ext cx="8424936" cy="105907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ja-JP" sz="2400" dirty="0" smtClean="0"/>
          </a:p>
          <a:p>
            <a:pPr algn="ctr"/>
            <a:endParaRPr lang="en-US" altLang="ja-JP" sz="2400" dirty="0"/>
          </a:p>
          <a:p>
            <a:pPr algn="ctr"/>
            <a:endParaRPr kumimoji="1" lang="en-US" altLang="ja-JP" sz="24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69995" y="1898829"/>
            <a:ext cx="65818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Circuit complexity of any problem = O(2</a:t>
            </a:r>
            <a:r>
              <a:rPr lang="en-US" altLang="ja-JP" sz="2800" baseline="30000" dirty="0" smtClean="0"/>
              <a:t>n</a:t>
            </a:r>
            <a:r>
              <a:rPr lang="en-US" altLang="ja-JP" sz="2800" dirty="0" smtClean="0"/>
              <a:t>/n)</a:t>
            </a:r>
            <a:endParaRPr kumimoji="1" lang="ja-JP" altLang="en-US" sz="2800" dirty="0"/>
          </a:p>
        </p:txBody>
      </p:sp>
      <p:sp>
        <p:nvSpPr>
          <p:cNvPr id="7" name="角丸四角形 6"/>
          <p:cNvSpPr/>
          <p:nvPr/>
        </p:nvSpPr>
        <p:spPr>
          <a:xfrm>
            <a:off x="755576" y="1322765"/>
            <a:ext cx="3600400" cy="50405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/>
              <a:t>Theorem</a:t>
            </a:r>
            <a:r>
              <a:rPr kumimoji="1" lang="ja-JP" altLang="en-US" sz="2400" dirty="0" smtClean="0"/>
              <a:t> </a:t>
            </a:r>
            <a:r>
              <a:rPr kumimoji="1" lang="en-US" altLang="ja-JP" sz="2400" dirty="0" smtClean="0"/>
              <a:t>[</a:t>
            </a:r>
            <a:r>
              <a:rPr kumimoji="1" lang="en-US" altLang="ja-JP" sz="2400" dirty="0" err="1" smtClean="0"/>
              <a:t>Lupanov</a:t>
            </a:r>
            <a:r>
              <a:rPr kumimoji="1" lang="en-US" altLang="ja-JP" sz="2400" dirty="0" smtClean="0"/>
              <a:t> 1970]</a:t>
            </a:r>
            <a:endParaRPr kumimoji="1" lang="ja-JP" altLang="en-US" sz="2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43042" y="2762925"/>
            <a:ext cx="778591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800" dirty="0" smtClean="0"/>
              <a:t>any (even non-recursive) problem </a:t>
            </a:r>
            <a:r>
              <a:rPr lang="en-US" altLang="ja-JP" sz="2800" dirty="0" smtClean="0"/>
              <a:t>can be computed </a:t>
            </a:r>
          </a:p>
          <a:p>
            <a:pPr algn="ctr"/>
            <a:r>
              <a:rPr lang="en-US" altLang="ja-JP" sz="2800" dirty="0" smtClean="0"/>
              <a:t>by some O(2</a:t>
            </a:r>
            <a:r>
              <a:rPr lang="en-US" altLang="ja-JP" sz="2800" baseline="30000" dirty="0" smtClean="0"/>
              <a:t>n</a:t>
            </a:r>
            <a:r>
              <a:rPr lang="en-US" altLang="ja-JP" sz="2800" dirty="0" smtClean="0"/>
              <a:t>/n)-size circuit family.</a:t>
            </a:r>
            <a:endParaRPr kumimoji="1" lang="ja-JP" altLang="en-US" sz="2800" baseline="-25000" dirty="0" smtClean="0"/>
          </a:p>
        </p:txBody>
      </p:sp>
      <p:sp>
        <p:nvSpPr>
          <p:cNvPr id="9" name="角丸四角形 8"/>
          <p:cNvSpPr/>
          <p:nvPr/>
        </p:nvSpPr>
        <p:spPr>
          <a:xfrm>
            <a:off x="323528" y="4618295"/>
            <a:ext cx="8424936" cy="98706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ja-JP" sz="2400" dirty="0" smtClean="0"/>
          </a:p>
          <a:p>
            <a:pPr algn="ctr"/>
            <a:endParaRPr lang="en-US" altLang="ja-JP" sz="2400" dirty="0"/>
          </a:p>
          <a:p>
            <a:pPr algn="ctr"/>
            <a:endParaRPr kumimoji="1" lang="en-US" altLang="ja-JP" sz="24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3529331" y="5029295"/>
                <a:ext cx="223971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2800" dirty="0" smtClean="0"/>
                  <a:t>P </a:t>
                </a:r>
                <a14:m>
                  <m:oMath xmlns:m="http://schemas.openxmlformats.org/officeDocument/2006/math">
                    <m:r>
                      <a:rPr lang="en-US" altLang="ja-JP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⊂</m:t>
                    </m:r>
                  </m:oMath>
                </a14:m>
                <a:r>
                  <a:rPr lang="en-US" altLang="ja-JP" sz="2800" dirty="0" smtClean="0"/>
                  <a:t> SIZE(poly)</a:t>
                </a:r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9331" y="5029295"/>
                <a:ext cx="2239716" cy="523220"/>
              </a:xfrm>
              <a:prstGeom prst="rect">
                <a:avLst/>
              </a:prstGeom>
              <a:blipFill rotWithShape="0">
                <a:blip r:embed="rId2"/>
                <a:stretch>
                  <a:fillRect l="-5722" t="-10465" r="-4360" b="-3255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角丸四角形 11"/>
          <p:cNvSpPr/>
          <p:nvPr/>
        </p:nvSpPr>
        <p:spPr>
          <a:xfrm>
            <a:off x="755576" y="4381223"/>
            <a:ext cx="5112568" cy="50405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/>
              <a:t>Theorem</a:t>
            </a:r>
            <a:r>
              <a:rPr kumimoji="1" lang="ja-JP" altLang="en-US" sz="2400" dirty="0" smtClean="0"/>
              <a:t> </a:t>
            </a:r>
            <a:r>
              <a:rPr kumimoji="1" lang="en-US" altLang="ja-JP" sz="2400" dirty="0" smtClean="0"/>
              <a:t>[Fisher &amp; </a:t>
            </a:r>
            <a:r>
              <a:rPr kumimoji="1" lang="en-US" altLang="ja-JP" sz="2400" dirty="0" err="1" smtClean="0"/>
              <a:t>Pippenger</a:t>
            </a:r>
            <a:r>
              <a:rPr kumimoji="1" lang="en-US" altLang="ja-JP" sz="2400" dirty="0" smtClean="0"/>
              <a:t> 1979]</a:t>
            </a:r>
            <a:endParaRPr kumimoji="1" lang="ja-JP" altLang="en-US" sz="2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34366" y="5658203"/>
            <a:ext cx="84861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Poly-time TM can be simulated by poly-size circuit family.</a:t>
            </a:r>
            <a:endParaRPr kumimoji="1" lang="ja-JP" altLang="en-US" sz="2800" dirty="0" smtClean="0"/>
          </a:p>
        </p:txBody>
      </p:sp>
      <p:sp>
        <p:nvSpPr>
          <p:cNvPr id="13" name="角丸四角形吹き出し 12"/>
          <p:cNvSpPr/>
          <p:nvPr/>
        </p:nvSpPr>
        <p:spPr>
          <a:xfrm>
            <a:off x="3995364" y="3717032"/>
            <a:ext cx="4955508" cy="1096239"/>
          </a:xfrm>
          <a:prstGeom prst="wedgeRoundRectCallout">
            <a:avLst>
              <a:gd name="adj1" fmla="val -36231"/>
              <a:gd name="adj2" fmla="val 85494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SIZE(poly) = {problem: </a:t>
            </a:r>
          </a:p>
          <a:p>
            <a:pPr algn="ctr"/>
            <a:r>
              <a:rPr kumimoji="1" lang="en-US" altLang="ja-JP" sz="2400" dirty="0" smtClean="0"/>
              <a:t>poly-size circuit family can compute}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771923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 animBg="1"/>
      <p:bldP spid="8" grpId="0"/>
      <p:bldP spid="9" grpId="0" animBg="1"/>
      <p:bldP spid="11" grpId="0"/>
      <p:bldP spid="12" grpId="0" animBg="1"/>
      <p:bldP spid="3" grpId="0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NP vs. P and Circuits</a:t>
            </a:r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611560" y="1484784"/>
            <a:ext cx="7808804" cy="1541785"/>
            <a:chOff x="611560" y="1484784"/>
            <a:chExt cx="7808804" cy="1541785"/>
          </a:xfrm>
        </p:grpSpPr>
        <p:sp>
          <p:nvSpPr>
            <p:cNvPr id="5" name="角丸四角形 4"/>
            <p:cNvSpPr/>
            <p:nvPr/>
          </p:nvSpPr>
          <p:spPr>
            <a:xfrm>
              <a:off x="683568" y="1757596"/>
              <a:ext cx="7488832" cy="720080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4000" dirty="0" smtClean="0"/>
                <a:t>NP </a:t>
              </a:r>
              <a:r>
                <a:rPr kumimoji="1" lang="ja-JP" altLang="en-US" sz="4000" dirty="0" smtClean="0"/>
                <a:t>≠ </a:t>
              </a:r>
              <a:r>
                <a:rPr kumimoji="1" lang="en-US" altLang="ja-JP" sz="4000" dirty="0" smtClean="0"/>
                <a:t>P</a:t>
              </a:r>
              <a:endParaRPr kumimoji="1" lang="ja-JP" altLang="en-US" sz="4000" dirty="0"/>
            </a:p>
          </p:txBody>
        </p:sp>
        <p:sp>
          <p:nvSpPr>
            <p:cNvPr id="6" name="角丸四角形 5"/>
            <p:cNvSpPr/>
            <p:nvPr/>
          </p:nvSpPr>
          <p:spPr>
            <a:xfrm>
              <a:off x="971600" y="1484784"/>
              <a:ext cx="1728192" cy="57606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400" dirty="0" smtClean="0"/>
                <a:t>Conjecture</a:t>
              </a:r>
              <a:endParaRPr kumimoji="1" lang="ja-JP" altLang="en-US" sz="2400" dirty="0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611560" y="2564904"/>
              <a:ext cx="78088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400" dirty="0" smtClean="0"/>
                <a:t>Some NP problem cannot be computed by any</a:t>
              </a:r>
              <a:r>
                <a:rPr lang="ja-JP" altLang="en-US" sz="2400" dirty="0" smtClean="0"/>
                <a:t> </a:t>
              </a:r>
              <a:r>
                <a:rPr lang="en-US" altLang="ja-JP" sz="2400" dirty="0" smtClean="0"/>
                <a:t>poly-time TM.</a:t>
              </a:r>
              <a:endParaRPr kumimoji="1" lang="ja-JP" altLang="en-US" sz="2400" dirty="0"/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683568" y="3356992"/>
            <a:ext cx="7488832" cy="1541785"/>
            <a:chOff x="683568" y="3356992"/>
            <a:chExt cx="7488832" cy="1541785"/>
          </a:xfrm>
        </p:grpSpPr>
        <p:sp>
          <p:nvSpPr>
            <p:cNvPr id="9" name="角丸四角形 8"/>
            <p:cNvSpPr/>
            <p:nvPr/>
          </p:nvSpPr>
          <p:spPr>
            <a:xfrm>
              <a:off x="683568" y="3645024"/>
              <a:ext cx="7488832" cy="720080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4000" dirty="0" smtClean="0"/>
                <a:t>NP </a:t>
              </a:r>
              <a:r>
                <a:rPr lang="ja-JP" altLang="en-US" sz="4000" dirty="0"/>
                <a:t>⊄</a:t>
              </a:r>
              <a:r>
                <a:rPr kumimoji="1" lang="ja-JP" altLang="en-US" sz="4000" dirty="0" smtClean="0"/>
                <a:t> </a:t>
              </a:r>
              <a:r>
                <a:rPr kumimoji="1" lang="en-US" altLang="ja-JP" sz="4000" dirty="0" smtClean="0"/>
                <a:t>SIZE(poly)</a:t>
              </a:r>
              <a:endParaRPr kumimoji="1" lang="ja-JP" altLang="en-US" sz="4000" dirty="0"/>
            </a:p>
          </p:txBody>
        </p:sp>
        <p:sp>
          <p:nvSpPr>
            <p:cNvPr id="10" name="角丸四角形 9"/>
            <p:cNvSpPr/>
            <p:nvPr/>
          </p:nvSpPr>
          <p:spPr>
            <a:xfrm>
              <a:off x="971600" y="3356992"/>
              <a:ext cx="1728192" cy="57606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400" dirty="0" smtClean="0"/>
                <a:t>Conjecture</a:t>
              </a:r>
              <a:endParaRPr kumimoji="1" lang="ja-JP" altLang="en-US" sz="2400" dirty="0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1078720" y="4437112"/>
              <a:ext cx="66616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/>
                <a:t>Some NP problem has </a:t>
              </a:r>
              <a:r>
                <a:rPr kumimoji="1" lang="en-US" altLang="ja-JP" sz="2400" dirty="0" err="1" smtClean="0"/>
                <a:t>superpoly</a:t>
              </a:r>
              <a:r>
                <a:rPr kumimoji="1" lang="en-US" altLang="ja-JP" sz="2400" dirty="0" smtClean="0"/>
                <a:t> circuit complexity. </a:t>
              </a:r>
              <a:endParaRPr kumimoji="1" lang="ja-JP" altLang="en-US" sz="2400" dirty="0"/>
            </a:p>
          </p:txBody>
        </p:sp>
      </p:grpSp>
      <p:sp>
        <p:nvSpPr>
          <p:cNvPr id="13" name="角丸四角形 12"/>
          <p:cNvSpPr/>
          <p:nvPr/>
        </p:nvSpPr>
        <p:spPr>
          <a:xfrm>
            <a:off x="1115616" y="5229200"/>
            <a:ext cx="6696744" cy="144016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Note: </a:t>
            </a:r>
            <a:r>
              <a:rPr lang="en-US" altLang="ja-JP" sz="2400" dirty="0"/>
              <a:t>NP </a:t>
            </a:r>
            <a:r>
              <a:rPr lang="ja-JP" altLang="en-US" sz="2400" dirty="0"/>
              <a:t>⊄ </a:t>
            </a:r>
            <a:r>
              <a:rPr lang="en-US" altLang="ja-JP" sz="2400" dirty="0" smtClean="0"/>
              <a:t>SIZE(poly)</a:t>
            </a:r>
            <a:r>
              <a:rPr lang="ja-JP" altLang="en-US" sz="2400" dirty="0" smtClean="0"/>
              <a:t> </a:t>
            </a:r>
            <a:r>
              <a:rPr lang="en-US" altLang="ja-JP" sz="2400" dirty="0" smtClean="0">
                <a:sym typeface="Wingdings" pitchFamily="2" charset="2"/>
              </a:rPr>
              <a:t> </a:t>
            </a:r>
            <a:r>
              <a:rPr lang="en-US" altLang="ja-JP" sz="2400" dirty="0"/>
              <a:t>NP </a:t>
            </a:r>
            <a:r>
              <a:rPr lang="ja-JP" altLang="en-US" sz="2400" dirty="0"/>
              <a:t>≠ </a:t>
            </a:r>
            <a:r>
              <a:rPr lang="en-US" altLang="ja-JP" sz="2400" dirty="0" smtClean="0"/>
              <a:t>P</a:t>
            </a:r>
          </a:p>
          <a:p>
            <a:pPr algn="ctr"/>
            <a:endParaRPr lang="en-US" altLang="ja-JP" sz="1200" dirty="0" smtClean="0"/>
          </a:p>
          <a:p>
            <a:pPr algn="ctr"/>
            <a:r>
              <a:rPr lang="en-US" altLang="ja-JP" sz="2400" dirty="0" smtClean="0"/>
              <a:t>Proving super-poly circuit complexity in NP</a:t>
            </a:r>
          </a:p>
          <a:p>
            <a:pPr algn="ctr"/>
            <a:r>
              <a:rPr lang="en-US" altLang="ja-JP" sz="2400" dirty="0"/>
              <a:t>s</a:t>
            </a:r>
            <a:r>
              <a:rPr lang="en-US" altLang="ja-JP" sz="2400" dirty="0" smtClean="0"/>
              <a:t>olves NP vs. P!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2613129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 10"/>
          <p:cNvSpPr/>
          <p:nvPr/>
        </p:nvSpPr>
        <p:spPr>
          <a:xfrm>
            <a:off x="539552" y="4941168"/>
            <a:ext cx="8003232" cy="100811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altLang="ja-JP" sz="4000" dirty="0">
                <a:solidFill>
                  <a:prstClr val="black"/>
                </a:solidFill>
              </a:rPr>
              <a:t>NEXP </a:t>
            </a:r>
            <a:r>
              <a:rPr lang="ja-JP" altLang="en-US" sz="4000" dirty="0">
                <a:solidFill>
                  <a:prstClr val="black"/>
                </a:solidFill>
              </a:rPr>
              <a:t>⊄ </a:t>
            </a:r>
            <a:r>
              <a:rPr lang="en-US" altLang="ja-JP" sz="4000" dirty="0" smtClean="0">
                <a:solidFill>
                  <a:prstClr val="black"/>
                </a:solidFill>
              </a:rPr>
              <a:t>SIZE(poly</a:t>
            </a:r>
            <a:r>
              <a:rPr lang="en-US" altLang="ja-JP" sz="4000" dirty="0">
                <a:solidFill>
                  <a:prstClr val="black"/>
                </a:solidFill>
              </a:rPr>
              <a:t>)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601216" y="1628800"/>
            <a:ext cx="8003232" cy="108012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altLang="ja-JP" sz="4000" dirty="0" smtClean="0">
                <a:solidFill>
                  <a:prstClr val="black"/>
                </a:solidFill>
              </a:rPr>
              <a:t>MA-EXP </a:t>
            </a:r>
            <a:r>
              <a:rPr lang="ja-JP" altLang="en-US" sz="4000" dirty="0">
                <a:solidFill>
                  <a:prstClr val="black"/>
                </a:solidFill>
              </a:rPr>
              <a:t>⊄ </a:t>
            </a:r>
            <a:r>
              <a:rPr lang="en-US" altLang="ja-JP" sz="4000" dirty="0">
                <a:solidFill>
                  <a:prstClr val="black"/>
                </a:solidFill>
              </a:rPr>
              <a:t>SIZE(poly)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Current Status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899592" y="1201614"/>
            <a:ext cx="6264696" cy="57606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/>
              <a:t>Theorem (</a:t>
            </a:r>
            <a:r>
              <a:rPr lang="en-US" altLang="ja-JP" sz="2400" dirty="0" err="1" smtClean="0"/>
              <a:t>Buhrman</a:t>
            </a:r>
            <a:r>
              <a:rPr lang="en-US" altLang="ja-JP" sz="2400" dirty="0" smtClean="0"/>
              <a:t>, </a:t>
            </a:r>
            <a:r>
              <a:rPr lang="en-US" altLang="ja-JP" sz="2400" dirty="0" err="1" smtClean="0"/>
              <a:t>Fortnow</a:t>
            </a:r>
            <a:r>
              <a:rPr lang="en-US" altLang="ja-JP" sz="2400" dirty="0" smtClean="0"/>
              <a:t>, &amp; </a:t>
            </a:r>
            <a:r>
              <a:rPr lang="en-US" altLang="ja-JP" sz="2400" dirty="0" err="1" smtClean="0"/>
              <a:t>Thierauf</a:t>
            </a:r>
            <a:r>
              <a:rPr lang="en-US" altLang="ja-JP" sz="2400" dirty="0" smtClean="0"/>
              <a:t> 1998)</a:t>
            </a:r>
            <a:endParaRPr kumimoji="1" lang="ja-JP" altLang="en-US" sz="2400" dirty="0"/>
          </a:p>
        </p:txBody>
      </p:sp>
      <p:sp>
        <p:nvSpPr>
          <p:cNvPr id="6" name="角丸四角形 5"/>
          <p:cNvSpPr/>
          <p:nvPr/>
        </p:nvSpPr>
        <p:spPr>
          <a:xfrm>
            <a:off x="539552" y="3280122"/>
            <a:ext cx="8003232" cy="101297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4000" dirty="0">
                <a:solidFill>
                  <a:prstClr val="black"/>
                </a:solidFill>
              </a:rPr>
              <a:t>N</a:t>
            </a:r>
            <a:r>
              <a:rPr lang="en-US" altLang="ja-JP" sz="4000" dirty="0" smtClean="0">
                <a:solidFill>
                  <a:prstClr val="black"/>
                </a:solidFill>
              </a:rPr>
              <a:t>EXP </a:t>
            </a:r>
            <a:r>
              <a:rPr lang="ja-JP" altLang="en-US" sz="4000" dirty="0">
                <a:solidFill>
                  <a:prstClr val="black"/>
                </a:solidFill>
              </a:rPr>
              <a:t>⊄ </a:t>
            </a:r>
            <a:r>
              <a:rPr lang="en-US" altLang="ja-JP" sz="4000" dirty="0" smtClean="0">
                <a:solidFill>
                  <a:prstClr val="black"/>
                </a:solidFill>
              </a:rPr>
              <a:t>ACC</a:t>
            </a:r>
            <a:r>
              <a:rPr lang="en-US" altLang="ja-JP" sz="4000" baseline="30000" dirty="0" smtClean="0">
                <a:solidFill>
                  <a:prstClr val="black"/>
                </a:solidFill>
              </a:rPr>
              <a:t>0</a:t>
            </a:r>
            <a:r>
              <a:rPr lang="en-US" altLang="ja-JP" sz="4000" dirty="0" smtClean="0">
                <a:solidFill>
                  <a:prstClr val="black"/>
                </a:solidFill>
              </a:rPr>
              <a:t>(poly</a:t>
            </a:r>
            <a:r>
              <a:rPr lang="en-US" altLang="ja-JP" sz="4000" dirty="0">
                <a:solidFill>
                  <a:prstClr val="black"/>
                </a:solidFill>
              </a:rPr>
              <a:t>)</a:t>
            </a:r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837928" y="2848074"/>
            <a:ext cx="3950096" cy="57606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/>
              <a:t>Theorem (Williams 2011)</a:t>
            </a:r>
            <a:endParaRPr kumimoji="1" lang="ja-JP" altLang="en-US" sz="2400" dirty="0"/>
          </a:p>
        </p:txBody>
      </p:sp>
      <p:sp>
        <p:nvSpPr>
          <p:cNvPr id="8" name="角丸四角形吹き出し 7"/>
          <p:cNvSpPr/>
          <p:nvPr/>
        </p:nvSpPr>
        <p:spPr>
          <a:xfrm>
            <a:off x="251520" y="577987"/>
            <a:ext cx="2808312" cy="1161256"/>
          </a:xfrm>
          <a:prstGeom prst="wedgeRoundRectCallout">
            <a:avLst>
              <a:gd name="adj1" fmla="val 36016"/>
              <a:gd name="adj2" fmla="val 68222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Randomized version of NEXP</a:t>
            </a:r>
            <a:endParaRPr kumimoji="1" lang="ja-JP" altLang="en-US" sz="2400" dirty="0"/>
          </a:p>
        </p:txBody>
      </p:sp>
      <p:sp>
        <p:nvSpPr>
          <p:cNvPr id="9" name="角丸四角形吹き出し 8"/>
          <p:cNvSpPr/>
          <p:nvPr/>
        </p:nvSpPr>
        <p:spPr>
          <a:xfrm>
            <a:off x="5508104" y="2416026"/>
            <a:ext cx="3392483" cy="1020613"/>
          </a:xfrm>
          <a:prstGeom prst="wedgeRoundRectCallout">
            <a:avLst>
              <a:gd name="adj1" fmla="val -40002"/>
              <a:gd name="adj2" fmla="val 71074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err="1" smtClean="0"/>
              <a:t>Const</a:t>
            </a:r>
            <a:r>
              <a:rPr kumimoji="1" lang="en-US" altLang="ja-JP" sz="2400" dirty="0" smtClean="0"/>
              <a:t>-depth poly-size  w/</a:t>
            </a:r>
            <a:r>
              <a:rPr lang="en-US" altLang="ja-JP" sz="2400" dirty="0" smtClean="0"/>
              <a:t> Modulo gates</a:t>
            </a:r>
            <a:endParaRPr kumimoji="1" lang="ja-JP" altLang="en-US" sz="2400" dirty="0"/>
          </a:p>
        </p:txBody>
      </p:sp>
      <p:sp>
        <p:nvSpPr>
          <p:cNvPr id="10" name="角丸四角形 9"/>
          <p:cNvSpPr/>
          <p:nvPr/>
        </p:nvSpPr>
        <p:spPr>
          <a:xfrm>
            <a:off x="827584" y="4479503"/>
            <a:ext cx="3384376" cy="6056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/>
              <a:t>Grand Challenge 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92434" y="6135687"/>
            <a:ext cx="7595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Cf. </a:t>
            </a:r>
            <a:r>
              <a:rPr lang="en-US" altLang="ja-JP" sz="2400" dirty="0" smtClean="0"/>
              <a:t>H-R tradeoff for BPP=P</a:t>
            </a:r>
            <a:r>
              <a:rPr kumimoji="1" lang="en-US" altLang="ja-JP" sz="2400" dirty="0" smtClean="0"/>
              <a:t> requires at least EXP</a:t>
            </a:r>
            <a:r>
              <a:rPr lang="ja-JP" altLang="en-US" sz="2400" dirty="0">
                <a:solidFill>
                  <a:prstClr val="black"/>
                </a:solidFill>
              </a:rPr>
              <a:t> ⊄ </a:t>
            </a:r>
            <a:r>
              <a:rPr lang="en-US" altLang="ja-JP" sz="2400" dirty="0" smtClean="0">
                <a:solidFill>
                  <a:prstClr val="black"/>
                </a:solidFill>
              </a:rPr>
              <a:t>SIZE(2</a:t>
            </a:r>
            <a:r>
              <a:rPr lang="en-US" altLang="ja-JP" sz="2400" baseline="30000" dirty="0" smtClean="0">
                <a:solidFill>
                  <a:prstClr val="black"/>
                </a:solidFill>
              </a:rPr>
              <a:t>.1n</a:t>
            </a:r>
            <a:r>
              <a:rPr lang="en-US" altLang="ja-JP" sz="2400" dirty="0" smtClean="0">
                <a:solidFill>
                  <a:prstClr val="black"/>
                </a:solidFill>
              </a:rPr>
              <a:t>)</a:t>
            </a:r>
            <a:r>
              <a:rPr lang="en-US" altLang="ja-JP" sz="2400" dirty="0" smtClean="0"/>
              <a:t>!</a:t>
            </a:r>
            <a:endParaRPr kumimoji="1" lang="ja-JP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409928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5" grpId="0" animBg="1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Hardness vs. Randomness Trade-offs</a:t>
            </a:r>
            <a:br>
              <a:rPr lang="en-US" altLang="ja-JP" dirty="0"/>
            </a:br>
            <a:r>
              <a:rPr lang="en-US" altLang="ja-JP" dirty="0"/>
              <a:t>[Yao </a:t>
            </a:r>
            <a:r>
              <a:rPr lang="en-US" altLang="ja-JP" dirty="0" smtClean="0"/>
              <a:t>’82</a:t>
            </a:r>
            <a:r>
              <a:rPr lang="en-US" altLang="ja-JP" dirty="0"/>
              <a:t>, Blum &amp; </a:t>
            </a:r>
            <a:r>
              <a:rPr lang="en-US" altLang="ja-JP" dirty="0" err="1"/>
              <a:t>Micali</a:t>
            </a:r>
            <a:r>
              <a:rPr lang="en-US" altLang="ja-JP" dirty="0"/>
              <a:t> </a:t>
            </a:r>
            <a:r>
              <a:rPr lang="en-US" altLang="ja-JP" dirty="0" smtClean="0"/>
              <a:t>’84</a:t>
            </a:r>
            <a:r>
              <a:rPr lang="en-US" altLang="ja-JP" dirty="0"/>
              <a:t>]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808"/>
          </a:xfrm>
        </p:spPr>
        <p:txBody>
          <a:bodyPr>
            <a:normAutofit fontScale="92500"/>
          </a:bodyPr>
          <a:lstStyle/>
          <a:p>
            <a:r>
              <a:rPr lang="en-US" altLang="ja-JP" dirty="0"/>
              <a:t>H</a:t>
            </a:r>
            <a:r>
              <a:rPr kumimoji="1" lang="en-US" altLang="ja-JP" dirty="0" smtClean="0"/>
              <a:t>ard problem exists</a:t>
            </a:r>
            <a:r>
              <a:rPr lang="en-US" altLang="ja-JP" dirty="0"/>
              <a:t> 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>
                <a:sym typeface="Wingdings" pitchFamily="2" charset="2"/>
              </a:rPr>
              <a:t>      Good </a:t>
            </a: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Pseudo-Random Generator</a:t>
            </a:r>
            <a:r>
              <a:rPr lang="en-US" altLang="ja-JP" dirty="0" smtClean="0">
                <a:sym typeface="Wingdings" pitchFamily="2" charset="2"/>
              </a:rPr>
              <a:t> (PRG)</a:t>
            </a:r>
            <a:r>
              <a:rPr kumimoji="1" lang="en-US" altLang="ja-JP" dirty="0" smtClean="0"/>
              <a:t> exists.</a:t>
            </a:r>
          </a:p>
          <a:p>
            <a:r>
              <a:rPr lang="en-US" altLang="ja-JP" dirty="0" smtClean="0"/>
              <a:t>Simulate randomized algorithms det.ly with PRG!</a:t>
            </a:r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319920" y="3481844"/>
            <a:ext cx="8572560" cy="3214811"/>
            <a:chOff x="357158" y="3481844"/>
            <a:chExt cx="8572560" cy="3214811"/>
          </a:xfrm>
        </p:grpSpPr>
        <p:sp>
          <p:nvSpPr>
            <p:cNvPr id="9" name="角丸四角形 8"/>
            <p:cNvSpPr/>
            <p:nvPr/>
          </p:nvSpPr>
          <p:spPr>
            <a:xfrm>
              <a:off x="357158" y="3762416"/>
              <a:ext cx="8572560" cy="2906944"/>
            </a:xfrm>
            <a:prstGeom prst="roundRect">
              <a:avLst/>
            </a:prstGeom>
            <a:noFill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683568" y="3481844"/>
              <a:ext cx="5015027" cy="52322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Theorem</a:t>
              </a:r>
              <a:r>
                <a:rPr kumimoji="1" lang="ja-JP" altLang="en-US" sz="2800" dirty="0" smtClean="0"/>
                <a:t> </a:t>
              </a:r>
              <a:r>
                <a:rPr kumimoji="1" lang="en-US" altLang="ja-JP" sz="2000" dirty="0" smtClean="0"/>
                <a:t>[Impagliazzo &amp; </a:t>
              </a:r>
              <a:r>
                <a:rPr kumimoji="1" lang="en-US" altLang="ja-JP" sz="2000" dirty="0" err="1" smtClean="0"/>
                <a:t>Wigderson</a:t>
              </a:r>
              <a:r>
                <a:rPr kumimoji="1" lang="en-US" altLang="ja-JP" sz="2000" dirty="0" smtClean="0"/>
                <a:t> 1998]</a:t>
              </a:r>
              <a:endParaRPr kumimoji="1" lang="ja-JP" altLang="en-US" sz="20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テキスト ボックス 11"/>
                <p:cNvSpPr txBox="1"/>
                <p:nvPr/>
              </p:nvSpPr>
              <p:spPr>
                <a:xfrm>
                  <a:off x="1151689" y="4077072"/>
                  <a:ext cx="7064049" cy="95410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US" altLang="ja-JP" sz="2800" i="1" smtClean="0">
                          <a:latin typeface="Cambria Math"/>
                          <a:ea typeface="Cambria Math"/>
                        </a:rPr>
                        <m:t>∃</m:t>
                      </m:r>
                    </m:oMath>
                  </a14:m>
                  <a:r>
                    <a:rPr lang="en-US" altLang="ja-JP" sz="2800" dirty="0" smtClean="0"/>
                    <a:t>2</a:t>
                  </a:r>
                  <a:r>
                    <a:rPr lang="en-US" altLang="ja-JP" sz="2800" baseline="30000" dirty="0" smtClean="0"/>
                    <a:t>O(</a:t>
                  </a:r>
                  <a14:m>
                    <m:oMath xmlns:m="http://schemas.openxmlformats.org/officeDocument/2006/math">
                      <m:r>
                        <a:rPr lang="en-US" altLang="ja-JP" sz="2800" i="1" baseline="30000" dirty="0" smtClean="0">
                          <a:latin typeface="Cambria Math"/>
                        </a:rPr>
                        <m:t>𝑛</m:t>
                      </m:r>
                    </m:oMath>
                  </a14:m>
                  <a:r>
                    <a:rPr lang="en-US" altLang="ja-JP" sz="2800" baseline="30000" dirty="0" smtClean="0"/>
                    <a:t>)</a:t>
                  </a:r>
                  <a:r>
                    <a:rPr lang="en-US" altLang="ja-JP" sz="2800" dirty="0" smtClean="0"/>
                    <a:t>-time computable</a:t>
                  </a:r>
                  <a:r>
                    <a:rPr lang="ja-JP" altLang="en-US" sz="2800" dirty="0"/>
                    <a:t> </a:t>
                  </a:r>
                  <a:r>
                    <a:rPr lang="en-US" altLang="ja-JP" sz="2800" dirty="0" smtClean="0"/>
                    <a:t>decision problem H</a:t>
                  </a:r>
                </a:p>
                <a:p>
                  <a:pPr algn="ctr"/>
                  <a:r>
                    <a:rPr lang="en-US" altLang="ja-JP" sz="2800" dirty="0" err="1" smtClean="0"/>
                    <a:t>s.t.</a:t>
                  </a:r>
                  <a:r>
                    <a:rPr lang="en-US" altLang="ja-JP" sz="2800" dirty="0" smtClean="0"/>
                    <a:t> </a:t>
                  </a:r>
                  <a:r>
                    <a:rPr lang="en-US" altLang="ja-JP" sz="2800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no</a:t>
                  </a:r>
                  <a:r>
                    <a:rPr lang="en-US" altLang="ja-JP" sz="2800" dirty="0" smtClean="0"/>
                    <a:t> 2</a:t>
                  </a:r>
                  <a:r>
                    <a:rPr lang="en-US" altLang="ja-JP" sz="2800" baseline="30000" dirty="0" smtClean="0"/>
                    <a:t>0.1</a:t>
                  </a:r>
                  <a14:m>
                    <m:oMath xmlns:m="http://schemas.openxmlformats.org/officeDocument/2006/math">
                      <m:r>
                        <a:rPr lang="en-US" altLang="ja-JP" sz="2800" i="1" baseline="30000" dirty="0" smtClean="0">
                          <a:latin typeface="Cambria Math"/>
                        </a:rPr>
                        <m:t>𝑛</m:t>
                      </m:r>
                    </m:oMath>
                  </a14:m>
                  <a:r>
                    <a:rPr lang="en-US" altLang="ja-JP" sz="2800" dirty="0" smtClean="0"/>
                    <a:t>-size circuit can compute for every </a:t>
                  </a:r>
                  <a14:m>
                    <m:oMath xmlns:m="http://schemas.openxmlformats.org/officeDocument/2006/math">
                      <m:r>
                        <a:rPr lang="en-US" altLang="ja-JP" sz="2800" i="1" dirty="0" smtClean="0">
                          <a:latin typeface="Cambria Math"/>
                        </a:rPr>
                        <m:t>𝑛</m:t>
                      </m:r>
                    </m:oMath>
                  </a14:m>
                  <a:endParaRPr lang="en-US" altLang="ja-JP" sz="2800" dirty="0" smtClean="0"/>
                </a:p>
              </p:txBody>
            </p:sp>
          </mc:Choice>
          <mc:Fallback xmlns="">
            <p:sp>
              <p:nvSpPr>
                <p:cNvPr id="12" name="テキスト ボックス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51689" y="4077072"/>
                  <a:ext cx="7064049" cy="954107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1294" t="-6410" b="-21154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" name="下矢印 14"/>
            <p:cNvSpPr/>
            <p:nvPr/>
          </p:nvSpPr>
          <p:spPr>
            <a:xfrm>
              <a:off x="4447408" y="5075748"/>
              <a:ext cx="484632" cy="369476"/>
            </a:xfrm>
            <a:prstGeom prst="down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1313818" y="5373216"/>
              <a:ext cx="6732742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3200" dirty="0" smtClean="0"/>
                <a:t>BPP = P</a:t>
              </a:r>
            </a:p>
            <a:p>
              <a:pPr algn="ctr"/>
              <a:r>
                <a:rPr lang="en-US" altLang="ja-JP" sz="2400" dirty="0" smtClean="0"/>
                <a:t>(L is computed in prob. poly-time w/ bounded errors</a:t>
              </a:r>
            </a:p>
            <a:p>
              <a:pPr algn="ctr"/>
              <a:r>
                <a:rPr lang="en-US" altLang="ja-JP" sz="2400" dirty="0" smtClean="0">
                  <a:sym typeface="Wingdings" panose="05000000000000000000" pitchFamily="2" charset="2"/>
                </a:rPr>
                <a:t> L is computed in det. </a:t>
              </a:r>
              <a:r>
                <a:rPr lang="en-US" altLang="ja-JP" sz="2400" dirty="0">
                  <a:sym typeface="Wingdings" panose="05000000000000000000" pitchFamily="2" charset="2"/>
                </a:rPr>
                <a:t>p</a:t>
              </a:r>
              <a:r>
                <a:rPr lang="en-US" altLang="ja-JP" sz="2400" dirty="0" smtClean="0">
                  <a:sym typeface="Wingdings" panose="05000000000000000000" pitchFamily="2" charset="2"/>
                </a:rPr>
                <a:t>oly-time</a:t>
              </a:r>
              <a:r>
                <a:rPr lang="en-US" altLang="ja-JP" sz="2400" dirty="0" smtClean="0"/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41303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Proof Sketch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kumimoji="1" lang="en-US" altLang="ja-JP" dirty="0" smtClean="0"/>
              <a:t>Construct </a:t>
            </a:r>
            <a:r>
              <a:rPr lang="en-US" altLang="ja-JP" dirty="0" smtClean="0"/>
              <a:t>PRG</a:t>
            </a:r>
            <a:r>
              <a:rPr kumimoji="1" lang="en-US" altLang="ja-JP" dirty="0" smtClean="0"/>
              <a:t> from hard H.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r>
              <a:rPr kumimoji="1" lang="en-US" altLang="ja-JP" dirty="0" smtClean="0"/>
              <a:t>Simulate </a:t>
            </a:r>
            <a:r>
              <a:rPr lang="en-US" altLang="ja-JP" dirty="0" smtClean="0"/>
              <a:t>rand. </a:t>
            </a:r>
            <a:r>
              <a:rPr lang="en-US" altLang="ja-JP" dirty="0" err="1" smtClean="0"/>
              <a:t>algo</a:t>
            </a:r>
            <a:r>
              <a:rPr lang="en-US" altLang="ja-JP" dirty="0" smtClean="0"/>
              <a:t>.</a:t>
            </a:r>
            <a:r>
              <a:rPr kumimoji="1" lang="en-US" altLang="ja-JP" dirty="0" smtClean="0"/>
              <a:t> w/ </a:t>
            </a:r>
            <a:r>
              <a:rPr lang="en-US" altLang="ja-JP" dirty="0" smtClean="0"/>
              <a:t>p-</a:t>
            </a:r>
            <a:r>
              <a:rPr kumimoji="1" lang="en-US" altLang="ja-JP" dirty="0" smtClean="0"/>
              <a:t>random bits.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375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角丸四角形 13"/>
          <p:cNvSpPr/>
          <p:nvPr/>
        </p:nvSpPr>
        <p:spPr>
          <a:xfrm>
            <a:off x="1403648" y="5517232"/>
            <a:ext cx="6704974" cy="108012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Proof Sketch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84176"/>
            <a:ext cx="8229600" cy="60466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kumimoji="1" lang="en-US" altLang="ja-JP" dirty="0" smtClean="0"/>
              <a:t>Construct </a:t>
            </a:r>
            <a:r>
              <a:rPr lang="en-US" altLang="ja-JP" dirty="0" smtClean="0"/>
              <a:t>PRG</a:t>
            </a:r>
            <a:r>
              <a:rPr kumimoji="1" lang="en-US" altLang="ja-JP" dirty="0" smtClean="0"/>
              <a:t> from hard H.</a:t>
            </a:r>
            <a:endParaRPr lang="en-US" altLang="ja-JP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29623" y="1952256"/>
            <a:ext cx="68789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Goal: Construct G</a:t>
            </a:r>
            <a:r>
              <a:rPr kumimoji="1" lang="en-US" altLang="ja-JP" sz="3200" baseline="-25000" dirty="0" smtClean="0"/>
              <a:t>H</a:t>
            </a:r>
            <a:r>
              <a:rPr kumimoji="1" lang="en-US" altLang="ja-JP" sz="3200" dirty="0" smtClean="0"/>
              <a:t>: {0,1}</a:t>
            </a:r>
            <a:r>
              <a:rPr kumimoji="1" lang="en-US" altLang="ja-JP" sz="3200" baseline="30000" dirty="0" smtClean="0"/>
              <a:t>O(log m)</a:t>
            </a:r>
            <a:r>
              <a:rPr kumimoji="1" lang="en-US" altLang="ja-JP" sz="3200" dirty="0" smtClean="0"/>
              <a:t> </a:t>
            </a:r>
            <a:r>
              <a:rPr kumimoji="1" lang="ja-JP" altLang="en-US" sz="3200" dirty="0" smtClean="0"/>
              <a:t>→ </a:t>
            </a:r>
            <a:r>
              <a:rPr kumimoji="1" lang="en-US" altLang="ja-JP" sz="3200" dirty="0" smtClean="0"/>
              <a:t>{0,1}</a:t>
            </a:r>
            <a:r>
              <a:rPr kumimoji="1" lang="en-US" altLang="ja-JP" sz="3200" baseline="30000" dirty="0" smtClean="0"/>
              <a:t>m</a:t>
            </a:r>
            <a:endParaRPr kumimoji="1" lang="ja-JP" altLang="en-US" sz="3200" baseline="300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1187624" y="3185103"/>
                <a:ext cx="7006277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4000" dirty="0" err="1" smtClean="0"/>
                  <a:t>Pr</a:t>
                </a:r>
                <a:r>
                  <a:rPr lang="en-US" altLang="ja-JP" sz="4000" baseline="-25000" dirty="0" err="1" smtClean="0"/>
                  <a:t>s</a:t>
                </a:r>
                <a:r>
                  <a:rPr lang="en-US" altLang="ja-JP" sz="4000" dirty="0" smtClean="0"/>
                  <a:t>[ C(G</a:t>
                </a:r>
                <a:r>
                  <a:rPr lang="en-US" altLang="ja-JP" sz="4000" baseline="-25000" dirty="0" smtClean="0"/>
                  <a:t>H</a:t>
                </a:r>
                <a:r>
                  <a:rPr lang="en-US" altLang="ja-JP" sz="4000" dirty="0" smtClean="0"/>
                  <a:t>(s)) = 1 ] </a:t>
                </a:r>
                <a14:m>
                  <m:oMath xmlns:m="http://schemas.openxmlformats.org/officeDocument/2006/math">
                    <m:r>
                      <a:rPr lang="en-US" altLang="ja-JP" sz="4000" i="1" smtClean="0">
                        <a:latin typeface="Cambria Math"/>
                        <a:ea typeface="Cambria Math"/>
                      </a:rPr>
                      <m:t>≈</m:t>
                    </m:r>
                  </m:oMath>
                </a14:m>
                <a:r>
                  <a:rPr kumimoji="1" lang="ja-JP" altLang="en-US" sz="4000" dirty="0" smtClean="0"/>
                  <a:t> </a:t>
                </a:r>
                <a:r>
                  <a:rPr lang="en-US" altLang="ja-JP" sz="4000" dirty="0" smtClean="0"/>
                  <a:t>Pr</a:t>
                </a:r>
                <a:r>
                  <a:rPr lang="en-US" altLang="ja-JP" sz="4000" baseline="-25000" dirty="0" smtClean="0"/>
                  <a:t>r</a:t>
                </a:r>
                <a:r>
                  <a:rPr lang="en-US" altLang="ja-JP" sz="4000" dirty="0" smtClean="0"/>
                  <a:t>[ C(r) </a:t>
                </a:r>
                <a:r>
                  <a:rPr lang="en-US" altLang="ja-JP" sz="4000" dirty="0"/>
                  <a:t>= 1 ]</a:t>
                </a:r>
                <a:endParaRPr kumimoji="1" lang="ja-JP" altLang="en-US" sz="4000" dirty="0" smtClean="0"/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3185103"/>
                <a:ext cx="7006277" cy="707886"/>
              </a:xfrm>
              <a:prstGeom prst="rect">
                <a:avLst/>
              </a:prstGeom>
              <a:blipFill rotWithShape="0">
                <a:blip r:embed="rId2"/>
                <a:stretch>
                  <a:fillRect l="-3133" t="-15385" r="-609" b="-3504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角丸四角形 5"/>
          <p:cNvSpPr/>
          <p:nvPr/>
        </p:nvSpPr>
        <p:spPr>
          <a:xfrm>
            <a:off x="2555776" y="3230035"/>
            <a:ext cx="1008112" cy="675148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吹き出し 9"/>
          <p:cNvSpPr/>
          <p:nvPr/>
        </p:nvSpPr>
        <p:spPr>
          <a:xfrm>
            <a:off x="1865707" y="4013775"/>
            <a:ext cx="2230065" cy="612648"/>
          </a:xfrm>
          <a:prstGeom prst="wedgeRoundRectCallout">
            <a:avLst>
              <a:gd name="adj1" fmla="val -4181"/>
              <a:gd name="adj2" fmla="val -81122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Pseudo-random!</a:t>
            </a:r>
            <a:endParaRPr kumimoji="1" lang="ja-JP" altLang="en-US" sz="2000" dirty="0"/>
          </a:p>
        </p:txBody>
      </p:sp>
      <p:sp>
        <p:nvSpPr>
          <p:cNvPr id="11" name="角丸四角形吹き出し 10"/>
          <p:cNvSpPr/>
          <p:nvPr/>
        </p:nvSpPr>
        <p:spPr>
          <a:xfrm>
            <a:off x="6446391" y="4013775"/>
            <a:ext cx="2230065" cy="612648"/>
          </a:xfrm>
          <a:prstGeom prst="wedgeRoundRectCallout">
            <a:avLst>
              <a:gd name="adj1" fmla="val -35667"/>
              <a:gd name="adj2" fmla="val -81914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truly random!</a:t>
            </a:r>
            <a:endParaRPr kumimoji="1" lang="ja-JP" altLang="en-US" sz="20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699792" y="5661248"/>
            <a:ext cx="40446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# possible s = 2</a:t>
            </a:r>
            <a:r>
              <a:rPr kumimoji="1" lang="en-US" altLang="ja-JP" sz="2400" baseline="30000" dirty="0" smtClean="0"/>
              <a:t>O(log m)</a:t>
            </a:r>
            <a:r>
              <a:rPr kumimoji="1" lang="en-US" altLang="ja-JP" sz="2400" dirty="0" smtClean="0"/>
              <a:t> = poly(m)</a:t>
            </a:r>
          </a:p>
          <a:p>
            <a:r>
              <a:rPr lang="en-US" altLang="ja-JP" sz="2400" dirty="0" smtClean="0"/>
              <a:t># possible r = 2</a:t>
            </a:r>
            <a:r>
              <a:rPr lang="en-US" altLang="ja-JP" sz="2400" baseline="30000" dirty="0" smtClean="0"/>
              <a:t>m</a:t>
            </a:r>
            <a:endParaRPr kumimoji="1" lang="ja-JP" altLang="en-US" sz="2400" baseline="30000" dirty="0" smtClean="0"/>
          </a:p>
        </p:txBody>
      </p:sp>
      <p:sp>
        <p:nvSpPr>
          <p:cNvPr id="13" name="角丸四角形 12"/>
          <p:cNvSpPr/>
          <p:nvPr/>
        </p:nvSpPr>
        <p:spPr>
          <a:xfrm>
            <a:off x="1619672" y="5229200"/>
            <a:ext cx="1152128" cy="43204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/>
              <a:t>Point</a:t>
            </a:r>
            <a:endParaRPr kumimoji="1" lang="ja-JP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/>
              <p:cNvSpPr txBox="1"/>
              <p:nvPr/>
            </p:nvSpPr>
            <p:spPr>
              <a:xfrm>
                <a:off x="77442" y="4633972"/>
                <a:ext cx="903106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2800" dirty="0" smtClean="0"/>
                  <a:t>Proof: </a:t>
                </a:r>
                <a14:m>
                  <m:oMath xmlns:m="http://schemas.openxmlformats.org/officeDocument/2006/math">
                    <m:r>
                      <a:rPr lang="en-US" altLang="ja-JP" sz="2800" i="1" smtClean="0">
                        <a:latin typeface="Cambria Math"/>
                        <a:ea typeface="Cambria Math"/>
                      </a:rPr>
                      <m:t>∃</m:t>
                    </m:r>
                  </m:oMath>
                </a14:m>
                <a:r>
                  <a:rPr lang="en-US" altLang="ja-JP" sz="2800" dirty="0" smtClean="0"/>
                  <a:t>good distinguisher D for G</a:t>
                </a:r>
                <a:r>
                  <a:rPr lang="en-US" altLang="ja-JP" sz="2800" baseline="-25000" dirty="0" smtClean="0"/>
                  <a:t>H</a:t>
                </a:r>
                <a:r>
                  <a:rPr lang="en-US" altLang="ja-JP" sz="2800" dirty="0" smtClean="0"/>
                  <a:t> </a:t>
                </a:r>
                <a:r>
                  <a:rPr lang="en-US" altLang="ja-JP" sz="2800" dirty="0" smtClean="0">
                    <a:sym typeface="Wingdings" panose="05000000000000000000" pitchFamily="2" charset="2"/>
                  </a:rPr>
                  <a:t> 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/>
                        <a:ea typeface="Cambria Math"/>
                      </a:rPr>
                      <m:t>∃</m:t>
                    </m:r>
                  </m:oMath>
                </a14:m>
                <a:r>
                  <a:rPr lang="en-US" altLang="ja-JP" sz="2800" dirty="0" smtClean="0">
                    <a:sym typeface="Wingdings" panose="05000000000000000000" pitchFamily="2" charset="2"/>
                  </a:rPr>
                  <a:t>small circuit C</a:t>
                </a:r>
                <a:r>
                  <a:rPr lang="en-US" altLang="ja-JP" sz="2800" baseline="30000" dirty="0" smtClean="0">
                    <a:sym typeface="Wingdings" panose="05000000000000000000" pitchFamily="2" charset="2"/>
                  </a:rPr>
                  <a:t>D</a:t>
                </a:r>
                <a:r>
                  <a:rPr lang="en-US" altLang="ja-JP" sz="2800" dirty="0" smtClean="0">
                    <a:sym typeface="Wingdings" panose="05000000000000000000" pitchFamily="2" charset="2"/>
                  </a:rPr>
                  <a:t> for H</a:t>
                </a:r>
                <a:endParaRPr kumimoji="1" lang="ja-JP" altLang="en-US" sz="2800" dirty="0" smtClean="0"/>
              </a:p>
            </p:txBody>
          </p:sp>
        </mc:Choice>
        <mc:Fallback xmlns="">
          <p:sp>
            <p:nvSpPr>
              <p:cNvPr id="15" name="テキスト ボックス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42" y="4633972"/>
                <a:ext cx="9031062" cy="523220"/>
              </a:xfrm>
              <a:prstGeom prst="rect">
                <a:avLst/>
              </a:prstGeom>
              <a:blipFill rotWithShape="0">
                <a:blip r:embed="rId3"/>
                <a:stretch>
                  <a:fillRect l="-1418" t="-13953" r="-338" b="-3255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ボックス 6"/>
          <p:cNvSpPr txBox="1"/>
          <p:nvPr/>
        </p:nvSpPr>
        <p:spPr>
          <a:xfrm>
            <a:off x="479031" y="2636912"/>
            <a:ext cx="48130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For every poly-size circuit C,</a:t>
            </a:r>
            <a:endParaRPr kumimoji="1" lang="ja-JP" alt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648600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4" grpId="0"/>
      <p:bldP spid="5" grpId="0"/>
      <p:bldP spid="6" grpId="0" animBg="1"/>
      <p:bldP spid="10" grpId="0" animBg="1"/>
      <p:bldP spid="11" grpId="0" animBg="1"/>
      <p:bldP spid="12" grpId="0"/>
      <p:bldP spid="13" grpId="0" animBg="1"/>
      <p:bldP spid="15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Proof Sketch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9595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kumimoji="1" lang="en-US" altLang="ja-JP" dirty="0" smtClean="0"/>
              <a:t>Simulate rand. </a:t>
            </a:r>
            <a:r>
              <a:rPr lang="en-US" altLang="ja-JP" dirty="0" err="1"/>
              <a:t>a</a:t>
            </a:r>
            <a:r>
              <a:rPr kumimoji="1" lang="en-US" altLang="ja-JP" dirty="0" err="1" smtClean="0"/>
              <a:t>lgo</a:t>
            </a:r>
            <a:r>
              <a:rPr kumimoji="1" lang="en-US" altLang="ja-JP" dirty="0" smtClean="0"/>
              <a:t>. w/ </a:t>
            </a:r>
            <a:r>
              <a:rPr lang="en-US" altLang="ja-JP" dirty="0" smtClean="0"/>
              <a:t>p-</a:t>
            </a:r>
            <a:r>
              <a:rPr kumimoji="1" lang="en-US" altLang="ja-JP" dirty="0" smtClean="0"/>
              <a:t>random bits.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359377" y="2152745"/>
            <a:ext cx="6524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Goal: Det.ly </a:t>
            </a:r>
            <a:r>
              <a:rPr lang="en-US" altLang="ja-JP" sz="3200" dirty="0"/>
              <a:t>s</a:t>
            </a:r>
            <a:r>
              <a:rPr lang="en-US" altLang="ja-JP" sz="3200" dirty="0" smtClean="0"/>
              <a:t>imulate</a:t>
            </a:r>
            <a:r>
              <a:rPr kumimoji="1" lang="en-US" altLang="ja-JP" sz="3200" dirty="0" smtClean="0"/>
              <a:t> rand. </a:t>
            </a:r>
            <a:r>
              <a:rPr kumimoji="1" lang="en-US" altLang="ja-JP" sz="3200" dirty="0" err="1" smtClean="0"/>
              <a:t>algo</a:t>
            </a:r>
            <a:r>
              <a:rPr lang="en-US" altLang="ja-JP" sz="3200" dirty="0" smtClean="0"/>
              <a:t>.</a:t>
            </a:r>
            <a:r>
              <a:rPr kumimoji="1" lang="en-US" altLang="ja-JP" sz="3200" dirty="0" smtClean="0"/>
              <a:t> by G</a:t>
            </a:r>
            <a:r>
              <a:rPr kumimoji="1" lang="en-US" altLang="ja-JP" sz="3200" baseline="-25000" dirty="0" smtClean="0"/>
              <a:t>H</a:t>
            </a:r>
            <a:endParaRPr kumimoji="1" lang="ja-JP" altLang="en-US" sz="3200" baseline="-25000" dirty="0" smtClean="0"/>
          </a:p>
        </p:txBody>
      </p:sp>
      <p:sp>
        <p:nvSpPr>
          <p:cNvPr id="16" name="角丸四角形 15"/>
          <p:cNvSpPr/>
          <p:nvPr/>
        </p:nvSpPr>
        <p:spPr>
          <a:xfrm>
            <a:off x="374848" y="2996952"/>
            <a:ext cx="8229600" cy="3246952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ja-JP" dirty="0" smtClean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033264" y="3293317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L</a:t>
            </a:r>
            <a:r>
              <a:rPr kumimoji="1" lang="ja-JP" altLang="en-US" sz="3600" dirty="0" smtClean="0"/>
              <a:t>∈</a:t>
            </a:r>
            <a:r>
              <a:rPr kumimoji="1" lang="en-US" altLang="ja-JP" sz="3600" dirty="0" smtClean="0"/>
              <a:t>BPP</a:t>
            </a:r>
            <a:endParaRPr kumimoji="1" lang="ja-JP" altLang="en-US" sz="36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585071" y="3777629"/>
            <a:ext cx="8338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x</a:t>
            </a:r>
            <a:r>
              <a:rPr lang="ja-JP" altLang="en-US" sz="3600" dirty="0" smtClean="0"/>
              <a:t>∊</a:t>
            </a:r>
            <a:r>
              <a:rPr kumimoji="1" lang="en-US" altLang="ja-JP" sz="3600" dirty="0" smtClean="0"/>
              <a:t>L</a:t>
            </a:r>
            <a:endParaRPr kumimoji="1" lang="ja-JP" altLang="en-US" sz="3600" dirty="0"/>
          </a:p>
        </p:txBody>
      </p:sp>
      <p:sp>
        <p:nvSpPr>
          <p:cNvPr id="19" name="右矢印 18"/>
          <p:cNvSpPr/>
          <p:nvPr/>
        </p:nvSpPr>
        <p:spPr>
          <a:xfrm>
            <a:off x="3459028" y="3991912"/>
            <a:ext cx="576064" cy="242316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585071" y="4351952"/>
            <a:ext cx="8739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x</a:t>
            </a:r>
            <a:r>
              <a:rPr kumimoji="1" lang="ja-JP" altLang="en-US" sz="3600" dirty="0" smtClean="0"/>
              <a:t>∉</a:t>
            </a:r>
            <a:r>
              <a:rPr kumimoji="1" lang="en-US" altLang="ja-JP" sz="3600" dirty="0" smtClean="0"/>
              <a:t>L</a:t>
            </a:r>
            <a:endParaRPr kumimoji="1" lang="ja-JP" altLang="en-US" sz="3600" dirty="0"/>
          </a:p>
        </p:txBody>
      </p:sp>
      <p:sp>
        <p:nvSpPr>
          <p:cNvPr id="21" name="左右矢印 20"/>
          <p:cNvSpPr/>
          <p:nvPr/>
        </p:nvSpPr>
        <p:spPr>
          <a:xfrm>
            <a:off x="1298788" y="4179868"/>
            <a:ext cx="1008112" cy="432048"/>
          </a:xfrm>
          <a:prstGeom prst="left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Def</a:t>
            </a:r>
            <a:endParaRPr kumimoji="1" lang="ja-JP" altLang="en-US" dirty="0"/>
          </a:p>
        </p:txBody>
      </p:sp>
      <p:sp>
        <p:nvSpPr>
          <p:cNvPr id="22" name="右矢印 21"/>
          <p:cNvSpPr/>
          <p:nvPr/>
        </p:nvSpPr>
        <p:spPr>
          <a:xfrm>
            <a:off x="3459028" y="4567976"/>
            <a:ext cx="576064" cy="242316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07100" y="3789904"/>
            <a:ext cx="41269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err="1" smtClean="0"/>
              <a:t>Pr</a:t>
            </a:r>
            <a:r>
              <a:rPr lang="en-US" altLang="ja-JP" sz="3600" baseline="-25000" dirty="0" err="1" smtClean="0"/>
              <a:t>r</a:t>
            </a:r>
            <a:r>
              <a:rPr lang="en-US" altLang="ja-JP" sz="3600" dirty="0" smtClean="0"/>
              <a:t>[A(</a:t>
            </a:r>
            <a:r>
              <a:rPr lang="en-US" altLang="ja-JP" sz="3600" dirty="0" err="1" smtClean="0"/>
              <a:t>x,r</a:t>
            </a:r>
            <a:r>
              <a:rPr lang="en-US" altLang="ja-JP" sz="3600" dirty="0" smtClean="0"/>
              <a:t>) = Yes] &gt; 2/3</a:t>
            </a:r>
            <a:endParaRPr kumimoji="1" lang="ja-JP" altLang="en-US" sz="36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963084" y="5073773"/>
            <a:ext cx="386644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|</a:t>
            </a:r>
            <a:r>
              <a:rPr lang="en-US" altLang="ja-JP" sz="2800" dirty="0"/>
              <a:t>r</a:t>
            </a:r>
            <a:r>
              <a:rPr lang="en-US" altLang="ja-JP" sz="2800" dirty="0" smtClean="0"/>
              <a:t>| = poly(|x|)</a:t>
            </a:r>
          </a:p>
          <a:p>
            <a:r>
              <a:rPr lang="en-US" altLang="ja-JP" sz="2800" dirty="0" smtClean="0"/>
              <a:t>A(</a:t>
            </a:r>
            <a:r>
              <a:rPr lang="ja-JP" altLang="en-US" sz="2800" dirty="0" smtClean="0"/>
              <a:t>・</a:t>
            </a:r>
            <a:r>
              <a:rPr lang="en-US" altLang="ja-JP" sz="2800" dirty="0"/>
              <a:t>,</a:t>
            </a:r>
            <a:r>
              <a:rPr lang="ja-JP" altLang="en-US" sz="2800" dirty="0" smtClean="0"/>
              <a:t>・</a:t>
            </a:r>
            <a:r>
              <a:rPr lang="en-US" altLang="ja-JP" sz="2800" dirty="0" smtClean="0"/>
              <a:t>)</a:t>
            </a:r>
            <a:r>
              <a:rPr kumimoji="1" lang="en-US" altLang="ja-JP" sz="2800" dirty="0" smtClean="0"/>
              <a:t>: poly-time det. TM</a:t>
            </a:r>
            <a:endParaRPr kumimoji="1" lang="ja-JP" altLang="en-US" sz="28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111262" y="4353693"/>
            <a:ext cx="40671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err="1" smtClean="0"/>
              <a:t>Pr</a:t>
            </a:r>
            <a:r>
              <a:rPr lang="en-US" altLang="ja-JP" sz="3600" baseline="-25000" dirty="0" err="1" smtClean="0"/>
              <a:t>r</a:t>
            </a:r>
            <a:r>
              <a:rPr lang="en-US" altLang="ja-JP" sz="3600" dirty="0" smtClean="0"/>
              <a:t>[A(</a:t>
            </a:r>
            <a:r>
              <a:rPr lang="en-US" altLang="ja-JP" sz="3600" dirty="0" err="1" smtClean="0"/>
              <a:t>x,r</a:t>
            </a:r>
            <a:r>
              <a:rPr lang="en-US" altLang="ja-JP" sz="3600" dirty="0" smtClean="0"/>
              <a:t>) = No] &gt; 2/3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823993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  <p:bldP spid="17" grpId="0"/>
      <p:bldP spid="18" grpId="0"/>
      <p:bldP spid="19" grpId="0" animBg="1"/>
      <p:bldP spid="20" grpId="0"/>
      <p:bldP spid="21" grpId="0" animBg="1"/>
      <p:bldP spid="22" grpId="0" animBg="1"/>
      <p:bldP spid="23" grpId="0"/>
      <p:bldP spid="24" grpId="0"/>
      <p:bldP spid="2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457200" y="3097560"/>
            <a:ext cx="8229600" cy="345638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Proof Sketch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9595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kumimoji="1" lang="en-US" altLang="ja-JP" dirty="0" smtClean="0"/>
              <a:t>Simulate rand. </a:t>
            </a:r>
            <a:r>
              <a:rPr lang="en-US" altLang="ja-JP" dirty="0" err="1"/>
              <a:t>a</a:t>
            </a:r>
            <a:r>
              <a:rPr kumimoji="1" lang="en-US" altLang="ja-JP" dirty="0" err="1" smtClean="0"/>
              <a:t>lgo</a:t>
            </a:r>
            <a:r>
              <a:rPr kumimoji="1" lang="en-US" altLang="ja-JP" dirty="0" smtClean="0"/>
              <a:t>. w/ </a:t>
            </a:r>
            <a:r>
              <a:rPr lang="en-US" altLang="ja-JP" dirty="0" smtClean="0"/>
              <a:t>p-</a:t>
            </a:r>
            <a:r>
              <a:rPr kumimoji="1" lang="en-US" altLang="ja-JP" dirty="0" smtClean="0"/>
              <a:t>random bits.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359377" y="2152745"/>
            <a:ext cx="6524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Goal: Det.ly </a:t>
            </a:r>
            <a:r>
              <a:rPr lang="en-US" altLang="ja-JP" sz="3200" dirty="0"/>
              <a:t>s</a:t>
            </a:r>
            <a:r>
              <a:rPr lang="en-US" altLang="ja-JP" sz="3200" dirty="0" smtClean="0"/>
              <a:t>imulate</a:t>
            </a:r>
            <a:r>
              <a:rPr kumimoji="1" lang="en-US" altLang="ja-JP" sz="3200" dirty="0" smtClean="0"/>
              <a:t> rand. </a:t>
            </a:r>
            <a:r>
              <a:rPr kumimoji="1" lang="en-US" altLang="ja-JP" sz="3200" dirty="0" err="1" smtClean="0"/>
              <a:t>algo</a:t>
            </a:r>
            <a:r>
              <a:rPr lang="en-US" altLang="ja-JP" sz="3200" dirty="0" smtClean="0"/>
              <a:t>.</a:t>
            </a:r>
            <a:r>
              <a:rPr kumimoji="1" lang="en-US" altLang="ja-JP" sz="3200" dirty="0" smtClean="0"/>
              <a:t> by G</a:t>
            </a:r>
            <a:r>
              <a:rPr kumimoji="1" lang="en-US" altLang="ja-JP" sz="3200" baseline="-25000" dirty="0" smtClean="0"/>
              <a:t>H</a:t>
            </a:r>
            <a:endParaRPr kumimoji="1" lang="ja-JP" altLang="en-US" sz="3200" baseline="-25000" dirty="0" smtClean="0"/>
          </a:p>
        </p:txBody>
      </p:sp>
      <p:sp>
        <p:nvSpPr>
          <p:cNvPr id="4" name="角丸四角形 3"/>
          <p:cNvSpPr/>
          <p:nvPr/>
        </p:nvSpPr>
        <p:spPr>
          <a:xfrm>
            <a:off x="971600" y="2822302"/>
            <a:ext cx="3168352" cy="5632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/>
              <a:t>Trivial Simulation</a:t>
            </a:r>
            <a:endParaRPr kumimoji="1" lang="ja-JP" alt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2123728" y="3427983"/>
                <a:ext cx="493648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2400" dirty="0" smtClean="0"/>
                  <a:t>Enumerate all possible </a:t>
                </a:r>
                <a14:m>
                  <m:oMath xmlns:m="http://schemas.openxmlformats.org/officeDocument/2006/math">
                    <m:r>
                      <a:rPr lang="en-US" altLang="ja-JP" sz="24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altLang="ja-JP" sz="2400" dirty="0" smtClean="0"/>
                  <a:t>-bit strings!</a:t>
                </a:r>
                <a:endParaRPr kumimoji="1" lang="ja-JP" altLang="en-US" sz="2400" dirty="0" smtClean="0"/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3427983"/>
                <a:ext cx="4936480" cy="461665"/>
              </a:xfrm>
              <a:prstGeom prst="rect">
                <a:avLst/>
              </a:prstGeom>
              <a:blipFill rotWithShape="0">
                <a:blip r:embed="rId5"/>
                <a:stretch>
                  <a:fillRect l="-1852" t="-10526" b="-2894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ボックス 6"/>
          <p:cNvSpPr txBox="1"/>
          <p:nvPr/>
        </p:nvSpPr>
        <p:spPr>
          <a:xfrm>
            <a:off x="827584" y="4046438"/>
            <a:ext cx="15937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A(x,00…00)</a:t>
            </a:r>
            <a:endParaRPr kumimoji="1" lang="ja-JP" altLang="en-US" sz="2400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 rot="5400000">
            <a:off x="1506694" y="442128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=</a:t>
            </a:r>
            <a:endParaRPr kumimoji="1" lang="ja-JP" altLang="en-US" sz="2400" dirty="0" smtClean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341170" y="4724127"/>
            <a:ext cx="5873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Yes</a:t>
            </a:r>
            <a:endParaRPr kumimoji="1" lang="ja-JP" altLang="en-US" sz="2400" dirty="0" smtClean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493298" y="4046438"/>
            <a:ext cx="15937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A(x,00…01)</a:t>
            </a:r>
            <a:endParaRPr kumimoji="1" lang="ja-JP" altLang="en-US" sz="2400" dirty="0" smtClean="0"/>
          </a:p>
        </p:txBody>
      </p:sp>
      <p:sp>
        <p:nvSpPr>
          <p:cNvPr id="29" name="テキスト ボックス 28"/>
          <p:cNvSpPr txBox="1"/>
          <p:nvPr/>
        </p:nvSpPr>
        <p:spPr>
          <a:xfrm rot="5400000">
            <a:off x="3151602" y="442128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=</a:t>
            </a:r>
            <a:endParaRPr kumimoji="1" lang="ja-JP" altLang="en-US" sz="2400" dirty="0" smtClean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028076" y="4724127"/>
            <a:ext cx="5453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No</a:t>
            </a:r>
            <a:endParaRPr kumimoji="1" lang="ja-JP" altLang="en-US" sz="2400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250570" y="3673624"/>
            <a:ext cx="6094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 smtClean="0"/>
              <a:t>…</a:t>
            </a:r>
            <a:endParaRPr kumimoji="1" lang="ja-JP" altLang="en-US" sz="4800" dirty="0" smtClean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004048" y="4046438"/>
            <a:ext cx="15937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A(x,11…10)</a:t>
            </a:r>
            <a:endParaRPr kumimoji="1" lang="ja-JP" altLang="en-US" sz="2400" dirty="0" smtClean="0"/>
          </a:p>
        </p:txBody>
      </p:sp>
      <p:sp>
        <p:nvSpPr>
          <p:cNvPr id="32" name="テキスト ボックス 31"/>
          <p:cNvSpPr txBox="1"/>
          <p:nvPr/>
        </p:nvSpPr>
        <p:spPr>
          <a:xfrm rot="5400000">
            <a:off x="5683158" y="442128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=</a:t>
            </a:r>
            <a:endParaRPr kumimoji="1" lang="ja-JP" altLang="en-US" sz="2400" dirty="0" smtClean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517634" y="4724127"/>
            <a:ext cx="5873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Yes</a:t>
            </a:r>
            <a:endParaRPr kumimoji="1" lang="ja-JP" altLang="en-US" sz="2400" dirty="0" smtClean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722710" y="4046438"/>
            <a:ext cx="15937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A(x,11…11)</a:t>
            </a:r>
            <a:endParaRPr kumimoji="1" lang="ja-JP" altLang="en-US" sz="2400" dirty="0" smtClean="0"/>
          </a:p>
        </p:txBody>
      </p:sp>
      <p:sp>
        <p:nvSpPr>
          <p:cNvPr id="35" name="テキスト ボックス 34"/>
          <p:cNvSpPr txBox="1"/>
          <p:nvPr/>
        </p:nvSpPr>
        <p:spPr>
          <a:xfrm rot="5400000">
            <a:off x="7381014" y="442128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=</a:t>
            </a:r>
            <a:endParaRPr kumimoji="1" lang="ja-JP" altLang="en-US" sz="2400" dirty="0" smtClean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257488" y="4724127"/>
            <a:ext cx="5873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Yes</a:t>
            </a:r>
            <a:endParaRPr kumimoji="1" lang="ja-JP" altLang="en-US" sz="2400" dirty="0" smtClean="0"/>
          </a:p>
        </p:txBody>
      </p:sp>
      <p:sp>
        <p:nvSpPr>
          <p:cNvPr id="12" name="右中かっこ 11"/>
          <p:cNvSpPr/>
          <p:nvPr/>
        </p:nvSpPr>
        <p:spPr>
          <a:xfrm rot="5400000">
            <a:off x="4411728" y="1449348"/>
            <a:ext cx="402432" cy="7406946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2627784" y="5401816"/>
                <a:ext cx="234397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dirty="0" smtClean="0"/>
                  <a:t>#Yes &gt;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altLang="ja-JP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ja-JP" sz="28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altLang="ja-JP" sz="28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kumimoji="1" lang="en-US" altLang="ja-JP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kumimoji="1" lang="en-US" altLang="ja-JP" sz="28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kumimoji="1" lang="en-US" altLang="ja-JP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sup>
                    </m:sSup>
                  </m:oMath>
                </a14:m>
                <a:endParaRPr kumimoji="1" lang="ja-JP" altLang="en-US" sz="2800" dirty="0" smtClean="0"/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5401816"/>
                <a:ext cx="2343975" cy="523220"/>
              </a:xfrm>
              <a:prstGeom prst="rect">
                <a:avLst/>
              </a:prstGeom>
              <a:blipFill rotWithShape="0">
                <a:blip r:embed="rId6"/>
                <a:stretch>
                  <a:fillRect l="-5195" t="-10465" b="-3255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右矢印 13"/>
          <p:cNvSpPr/>
          <p:nvPr/>
        </p:nvSpPr>
        <p:spPr>
          <a:xfrm>
            <a:off x="4969834" y="5564996"/>
            <a:ext cx="504056" cy="290774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/>
          <p:cNvSpPr/>
          <p:nvPr/>
        </p:nvSpPr>
        <p:spPr>
          <a:xfrm>
            <a:off x="5636132" y="5412269"/>
            <a:ext cx="7633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/>
              <a:t>x</a:t>
            </a:r>
            <a:r>
              <a:rPr lang="ja-JP" altLang="en-US" sz="3200" dirty="0"/>
              <a:t>∊</a:t>
            </a:r>
            <a:r>
              <a:rPr lang="en-US" altLang="ja-JP" sz="3200" dirty="0"/>
              <a:t>L</a:t>
            </a:r>
            <a:endParaRPr lang="ja-JP" alt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/>
              <p:cNvSpPr txBox="1"/>
              <p:nvPr/>
            </p:nvSpPr>
            <p:spPr>
              <a:xfrm>
                <a:off x="2627784" y="5997044"/>
                <a:ext cx="229761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dirty="0" smtClean="0"/>
                  <a:t>#No &gt;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altLang="ja-JP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ja-JP" sz="28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altLang="ja-JP" sz="28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kumimoji="1" lang="en-US" altLang="ja-JP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kumimoji="1" lang="en-US" altLang="ja-JP" sz="28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kumimoji="1" lang="en-US" altLang="ja-JP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sup>
                    </m:sSup>
                  </m:oMath>
                </a14:m>
                <a:endParaRPr kumimoji="1" lang="ja-JP" altLang="en-US" sz="2800" dirty="0" smtClean="0"/>
              </a:p>
            </p:txBody>
          </p:sp>
        </mc:Choice>
        <mc:Fallback xmlns="">
          <p:sp>
            <p:nvSpPr>
              <p:cNvPr id="39" name="テキスト ボックス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5997044"/>
                <a:ext cx="2297617" cy="523220"/>
              </a:xfrm>
              <a:prstGeom prst="rect">
                <a:avLst/>
              </a:prstGeom>
              <a:blipFill rotWithShape="0">
                <a:blip r:embed="rId7"/>
                <a:stretch>
                  <a:fillRect l="-5305" t="-11628" b="-3255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右矢印 39"/>
          <p:cNvSpPr/>
          <p:nvPr/>
        </p:nvSpPr>
        <p:spPr>
          <a:xfrm>
            <a:off x="5004048" y="6138318"/>
            <a:ext cx="504056" cy="290774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645591" y="5915533"/>
            <a:ext cx="7986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x</a:t>
            </a:r>
            <a:r>
              <a:rPr kumimoji="1" lang="ja-JP" altLang="en-US" sz="3200" dirty="0" smtClean="0"/>
              <a:t>∉</a:t>
            </a:r>
            <a:r>
              <a:rPr kumimoji="1" lang="en-US" altLang="ja-JP" sz="3200" dirty="0" smtClean="0"/>
              <a:t>L</a:t>
            </a:r>
            <a:endParaRPr kumimoji="1" lang="ja-JP" altLang="en-US" sz="3200" dirty="0"/>
          </a:p>
        </p:txBody>
      </p:sp>
      <p:sp>
        <p:nvSpPr>
          <p:cNvPr id="42" name="四角形吹き出し 41"/>
          <p:cNvSpPr/>
          <p:nvPr/>
        </p:nvSpPr>
        <p:spPr>
          <a:xfrm>
            <a:off x="4289575" y="4038745"/>
            <a:ext cx="4290727" cy="1118447"/>
          </a:xfrm>
          <a:prstGeom prst="wedgeRectCallout">
            <a:avLst>
              <a:gd name="adj1" fmla="val -37467"/>
              <a:gd name="adj2" fmla="val 759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Require O(2</a:t>
            </a:r>
            <a:r>
              <a:rPr kumimoji="1" lang="en-US" altLang="ja-JP" sz="2400" baseline="30000" dirty="0" smtClean="0"/>
              <a:t>m</a:t>
            </a:r>
            <a:r>
              <a:rPr kumimoji="1" lang="en-US" altLang="ja-JP" sz="2400" dirty="0" smtClean="0"/>
              <a:t>)=O(2</a:t>
            </a:r>
            <a:r>
              <a:rPr kumimoji="1" lang="en-US" altLang="ja-JP" sz="2400" baseline="30000" dirty="0" smtClean="0"/>
              <a:t>poly(n)</a:t>
            </a:r>
            <a:r>
              <a:rPr kumimoji="1" lang="en-US" altLang="ja-JP" sz="2400" dirty="0" smtClean="0"/>
              <a:t>) time…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649739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6" grpId="0"/>
      <p:bldP spid="7" grpId="0"/>
      <p:bldP spid="9" grpId="0"/>
      <p:bldP spid="27" grpId="0"/>
      <p:bldP spid="28" grpId="0"/>
      <p:bldP spid="29" grpId="0"/>
      <p:bldP spid="30" grpId="0"/>
      <p:bldP spid="10" grpId="0"/>
      <p:bldP spid="31" grpId="0"/>
      <p:bldP spid="32" grpId="0"/>
      <p:bldP spid="33" grpId="0"/>
      <p:bldP spid="34" grpId="0"/>
      <p:bldP spid="35" grpId="0"/>
      <p:bldP spid="36" grpId="0"/>
      <p:bldP spid="12" grpId="0" animBg="1"/>
      <p:bldP spid="13" grpId="0"/>
      <p:bldP spid="14" grpId="0" animBg="1"/>
      <p:bldP spid="38" grpId="0"/>
      <p:bldP spid="39" grpId="0"/>
      <p:bldP spid="40" grpId="0" animBg="1"/>
      <p:bldP spid="41" grpId="0"/>
      <p:bldP spid="4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Layout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2800" dirty="0" smtClean="0"/>
              <a:t>Randomized vs </a:t>
            </a:r>
            <a:r>
              <a:rPr kumimoji="1" lang="en-US" altLang="ja-JP" sz="2800" dirty="0" err="1" smtClean="0"/>
              <a:t>Determinsitic</a:t>
            </a:r>
            <a:r>
              <a:rPr kumimoji="1" lang="en-US" altLang="ja-JP" sz="2800" dirty="0" smtClean="0"/>
              <a:t> Algorithms</a:t>
            </a:r>
          </a:p>
          <a:p>
            <a:pPr lvl="1"/>
            <a:r>
              <a:rPr lang="en-US" altLang="ja-JP" sz="2400" dirty="0" err="1" smtClean="0"/>
              <a:t>Primality</a:t>
            </a:r>
            <a:r>
              <a:rPr lang="en-US" altLang="ja-JP" sz="2400" dirty="0" smtClean="0"/>
              <a:t> Test</a:t>
            </a:r>
          </a:p>
          <a:p>
            <a:r>
              <a:rPr kumimoji="1" lang="en-US" altLang="ja-JP" sz="2800" dirty="0" smtClean="0"/>
              <a:t>General Framework for </a:t>
            </a:r>
            <a:r>
              <a:rPr kumimoji="1" lang="en-US" altLang="ja-JP" sz="2800" dirty="0" err="1" smtClean="0"/>
              <a:t>Derandomization</a:t>
            </a:r>
            <a:endParaRPr kumimoji="1" lang="en-US" altLang="ja-JP" sz="2800" dirty="0" smtClean="0"/>
          </a:p>
          <a:p>
            <a:pPr lvl="1"/>
            <a:r>
              <a:rPr lang="en-US" altLang="ja-JP" sz="2400" dirty="0" smtClean="0"/>
              <a:t>Circuit Complexity </a:t>
            </a:r>
            <a:r>
              <a:rPr lang="en-US" altLang="ja-JP" sz="2400" dirty="0" smtClean="0">
                <a:sym typeface="Wingdings" panose="05000000000000000000" pitchFamily="2" charset="2"/>
              </a:rPr>
              <a:t> </a:t>
            </a:r>
            <a:r>
              <a:rPr lang="en-US" altLang="ja-JP" sz="2400" dirty="0" err="1" smtClean="0">
                <a:sym typeface="Wingdings" panose="05000000000000000000" pitchFamily="2" charset="2"/>
              </a:rPr>
              <a:t>Derandomization</a:t>
            </a:r>
            <a:endParaRPr lang="en-US" altLang="ja-JP" sz="2400" dirty="0" smtClean="0">
              <a:sym typeface="Wingdings" panose="05000000000000000000" pitchFamily="2" charset="2"/>
            </a:endParaRPr>
          </a:p>
          <a:p>
            <a:r>
              <a:rPr kumimoji="1" lang="en-US" altLang="ja-JP" sz="2800" dirty="0" smtClean="0">
                <a:sym typeface="Wingdings" panose="05000000000000000000" pitchFamily="2" charset="2"/>
              </a:rPr>
              <a:t>Circuits</a:t>
            </a:r>
          </a:p>
          <a:p>
            <a:pPr lvl="1"/>
            <a:r>
              <a:rPr kumimoji="1" lang="en-US" altLang="ja-JP" sz="2400" dirty="0" smtClean="0">
                <a:sym typeface="Wingdings" panose="05000000000000000000" pitchFamily="2" charset="2"/>
              </a:rPr>
              <a:t>Circuit Complexity and NP vs. P</a:t>
            </a:r>
          </a:p>
          <a:p>
            <a:r>
              <a:rPr lang="en-US" altLang="ja-JP" sz="2800" dirty="0" smtClean="0">
                <a:sym typeface="Wingdings" panose="05000000000000000000" pitchFamily="2" charset="2"/>
              </a:rPr>
              <a:t>Necessity of Circuit Complexity for </a:t>
            </a:r>
            <a:r>
              <a:rPr lang="en-US" altLang="ja-JP" sz="2800" dirty="0" err="1" smtClean="0">
                <a:sym typeface="Wingdings" panose="05000000000000000000" pitchFamily="2" charset="2"/>
              </a:rPr>
              <a:t>Derandomization</a:t>
            </a:r>
            <a:endParaRPr lang="en-US" altLang="ja-JP" sz="2800" dirty="0" smtClean="0">
              <a:sym typeface="Wingdings" panose="05000000000000000000" pitchFamily="2" charset="2"/>
            </a:endParaRPr>
          </a:p>
          <a:p>
            <a:r>
              <a:rPr kumimoji="1" lang="en-US" altLang="ja-JP" sz="2800" dirty="0" smtClean="0">
                <a:sym typeface="Wingdings" panose="05000000000000000000" pitchFamily="2" charset="2"/>
              </a:rPr>
              <a:t>Summary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9387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457200" y="3097560"/>
            <a:ext cx="8229600" cy="345638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Proof Sketch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9595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kumimoji="1" lang="en-US" altLang="ja-JP" dirty="0" smtClean="0"/>
              <a:t>Simulate rand. </a:t>
            </a:r>
            <a:r>
              <a:rPr lang="en-US" altLang="ja-JP" dirty="0" err="1"/>
              <a:t>a</a:t>
            </a:r>
            <a:r>
              <a:rPr kumimoji="1" lang="en-US" altLang="ja-JP" dirty="0" err="1" smtClean="0"/>
              <a:t>lgo</a:t>
            </a:r>
            <a:r>
              <a:rPr kumimoji="1" lang="en-US" altLang="ja-JP" dirty="0" smtClean="0"/>
              <a:t>. w/ </a:t>
            </a:r>
            <a:r>
              <a:rPr lang="en-US" altLang="ja-JP" dirty="0" smtClean="0"/>
              <a:t>p-</a:t>
            </a:r>
            <a:r>
              <a:rPr kumimoji="1" lang="en-US" altLang="ja-JP" dirty="0" smtClean="0"/>
              <a:t>random bits.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359377" y="2152745"/>
            <a:ext cx="6524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Goal: Det.ly </a:t>
            </a:r>
            <a:r>
              <a:rPr lang="en-US" altLang="ja-JP" sz="3200" dirty="0"/>
              <a:t>s</a:t>
            </a:r>
            <a:r>
              <a:rPr lang="en-US" altLang="ja-JP" sz="3200" dirty="0" smtClean="0"/>
              <a:t>imulate</a:t>
            </a:r>
            <a:r>
              <a:rPr kumimoji="1" lang="en-US" altLang="ja-JP" sz="3200" dirty="0" smtClean="0"/>
              <a:t> rand. </a:t>
            </a:r>
            <a:r>
              <a:rPr kumimoji="1" lang="en-US" altLang="ja-JP" sz="3200" dirty="0" err="1" smtClean="0"/>
              <a:t>algo</a:t>
            </a:r>
            <a:r>
              <a:rPr lang="en-US" altLang="ja-JP" sz="3200" dirty="0" smtClean="0"/>
              <a:t>.</a:t>
            </a:r>
            <a:r>
              <a:rPr kumimoji="1" lang="en-US" altLang="ja-JP" sz="3200" dirty="0" smtClean="0"/>
              <a:t> by G</a:t>
            </a:r>
            <a:r>
              <a:rPr kumimoji="1" lang="en-US" altLang="ja-JP" sz="3200" baseline="-25000" dirty="0" smtClean="0"/>
              <a:t>H</a:t>
            </a:r>
            <a:endParaRPr kumimoji="1" lang="ja-JP" altLang="en-US" sz="3200" baseline="-25000" dirty="0" smtClean="0"/>
          </a:p>
        </p:txBody>
      </p:sp>
      <p:sp>
        <p:nvSpPr>
          <p:cNvPr id="4" name="角丸四角形 3"/>
          <p:cNvSpPr/>
          <p:nvPr/>
        </p:nvSpPr>
        <p:spPr>
          <a:xfrm>
            <a:off x="971600" y="2822302"/>
            <a:ext cx="3168352" cy="56329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/>
              <a:t>Simulation w/ G</a:t>
            </a:r>
            <a:r>
              <a:rPr kumimoji="1" lang="en-US" altLang="ja-JP" sz="3200" baseline="-25000" dirty="0" smtClean="0"/>
              <a:t>H</a:t>
            </a:r>
            <a:endParaRPr kumimoji="1" lang="ja-JP" altLang="en-US" sz="3200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1375276" y="3499991"/>
                <a:ext cx="636507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2400" dirty="0" smtClean="0"/>
                  <a:t>Enumerate all possible </a:t>
                </a:r>
                <a14:m>
                  <m:oMath xmlns:m="http://schemas.openxmlformats.org/officeDocument/2006/math">
                    <m:r>
                      <a:rPr lang="en-US" altLang="ja-JP" sz="2400" b="0" i="1" dirty="0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altLang="ja-JP" sz="2400" b="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ja-JP" sz="2400" b="0" i="0" dirty="0" smtClean="0">
                            <a:latin typeface="Cambria Math" panose="02040503050406030204" pitchFamily="18" charset="0"/>
                          </a:rPr>
                          <m:t>log</m:t>
                        </m:r>
                        <m:r>
                          <a:rPr lang="en-US" altLang="ja-JP" sz="24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ja-JP" sz="2400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</m:oMath>
                </a14:m>
                <a:r>
                  <a:rPr lang="en-US" altLang="ja-JP" sz="2400" dirty="0" smtClean="0"/>
                  <a:t>-bit </a:t>
                </a:r>
                <a:r>
                  <a:rPr lang="en-US" altLang="ja-JP" sz="24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seeds</a:t>
                </a:r>
                <a:r>
                  <a:rPr lang="en-US" altLang="ja-JP" sz="2400" dirty="0" smtClean="0"/>
                  <a:t> of G</a:t>
                </a:r>
                <a:r>
                  <a:rPr lang="en-US" altLang="ja-JP" sz="2400" baseline="-25000" dirty="0" smtClean="0"/>
                  <a:t>H</a:t>
                </a:r>
                <a:r>
                  <a:rPr lang="en-US" altLang="ja-JP" sz="2400" dirty="0" smtClean="0"/>
                  <a:t>!</a:t>
                </a:r>
                <a:endParaRPr kumimoji="1" lang="ja-JP" altLang="en-US" sz="2400" dirty="0" smtClean="0"/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5276" y="3499991"/>
                <a:ext cx="6365076" cy="461665"/>
              </a:xfrm>
              <a:prstGeom prst="rect">
                <a:avLst/>
              </a:prstGeom>
              <a:blipFill rotWithShape="0">
                <a:blip r:embed="rId5"/>
                <a:stretch>
                  <a:fillRect l="-1533" t="-11842" b="-3552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ボックス 6"/>
          <p:cNvSpPr txBox="1"/>
          <p:nvPr/>
        </p:nvSpPr>
        <p:spPr>
          <a:xfrm>
            <a:off x="1996925" y="4046438"/>
            <a:ext cx="1854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A(</a:t>
            </a:r>
            <a:r>
              <a:rPr kumimoji="1" lang="en-US" altLang="ja-JP" sz="2400" dirty="0" err="1" smtClean="0"/>
              <a:t>x,G</a:t>
            </a:r>
            <a:r>
              <a:rPr kumimoji="1" lang="en-US" altLang="ja-JP" sz="2400" baseline="-25000" dirty="0" err="1" smtClean="0"/>
              <a:t>H</a:t>
            </a:r>
            <a:r>
              <a:rPr kumimoji="1" lang="en-US" altLang="ja-JP" sz="2400" dirty="0" smtClean="0"/>
              <a:t>(0…0))</a:t>
            </a:r>
            <a:endParaRPr kumimoji="1" lang="ja-JP" altLang="en-US" sz="2400" dirty="0" smtClean="0"/>
          </a:p>
        </p:txBody>
      </p:sp>
      <p:sp>
        <p:nvSpPr>
          <p:cNvPr id="29" name="テキスト ボックス 28"/>
          <p:cNvSpPr txBox="1"/>
          <p:nvPr/>
        </p:nvSpPr>
        <p:spPr>
          <a:xfrm rot="5400000">
            <a:off x="2854040" y="442128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=</a:t>
            </a:r>
            <a:endParaRPr kumimoji="1" lang="ja-JP" altLang="en-US" sz="2400" dirty="0" smtClean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730514" y="4724127"/>
            <a:ext cx="5453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No</a:t>
            </a:r>
            <a:endParaRPr kumimoji="1" lang="ja-JP" altLang="en-US" sz="2400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322578" y="3778731"/>
            <a:ext cx="6094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 smtClean="0"/>
              <a:t>…</a:t>
            </a:r>
            <a:endParaRPr kumimoji="1" lang="ja-JP" altLang="en-US" sz="4800" dirty="0" smtClean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309293" y="4046438"/>
            <a:ext cx="1854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A(</a:t>
            </a:r>
            <a:r>
              <a:rPr kumimoji="1" lang="en-US" altLang="ja-JP" sz="2400" dirty="0" err="1" smtClean="0"/>
              <a:t>x,G</a:t>
            </a:r>
            <a:r>
              <a:rPr kumimoji="1" lang="en-US" altLang="ja-JP" sz="2400" baseline="-25000" dirty="0" err="1" smtClean="0"/>
              <a:t>H</a:t>
            </a:r>
            <a:r>
              <a:rPr kumimoji="1" lang="en-US" altLang="ja-JP" sz="2400" dirty="0" smtClean="0"/>
              <a:t>(1…1))</a:t>
            </a:r>
            <a:endParaRPr kumimoji="1" lang="ja-JP" altLang="en-US" sz="2400" dirty="0" smtClean="0"/>
          </a:p>
        </p:txBody>
      </p:sp>
      <p:sp>
        <p:nvSpPr>
          <p:cNvPr id="35" name="テキスト ボックス 34"/>
          <p:cNvSpPr txBox="1"/>
          <p:nvPr/>
        </p:nvSpPr>
        <p:spPr>
          <a:xfrm rot="5400000">
            <a:off x="5967597" y="442128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=</a:t>
            </a:r>
            <a:endParaRPr kumimoji="1" lang="ja-JP" altLang="en-US" sz="2400" dirty="0" smtClean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844071" y="4724127"/>
            <a:ext cx="5873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Yes</a:t>
            </a:r>
            <a:endParaRPr kumimoji="1" lang="ja-JP" altLang="en-US" sz="2400" dirty="0" smtClean="0"/>
          </a:p>
        </p:txBody>
      </p:sp>
      <p:sp>
        <p:nvSpPr>
          <p:cNvPr id="12" name="右中かっこ 11"/>
          <p:cNvSpPr/>
          <p:nvPr/>
        </p:nvSpPr>
        <p:spPr>
          <a:xfrm rot="5400000">
            <a:off x="4322071" y="2482443"/>
            <a:ext cx="373055" cy="5311379"/>
          </a:xfrm>
          <a:prstGeom prst="righ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2123728" y="5329808"/>
                <a:ext cx="3196901" cy="5522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dirty="0" smtClean="0"/>
                  <a:t>#Yes &gt;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altLang="ja-JP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kumimoji="1" lang="en-US" altLang="ja-JP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altLang="ja-JP" sz="28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𝑂</m:t>
                        </m:r>
                        <m:d>
                          <m:dPr>
                            <m:ctrlPr>
                              <a:rPr lang="en-US" altLang="ja-JP" sz="28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lang="en-US" altLang="ja-JP" sz="2800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altLang="ja-JP" sz="280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altLang="ja-JP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</m:func>
                          </m:e>
                        </m:d>
                      </m:sup>
                    </m:sSup>
                  </m:oMath>
                </a14:m>
                <a:endParaRPr kumimoji="1" lang="ja-JP" altLang="en-US" sz="2800" dirty="0" smtClean="0"/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5329808"/>
                <a:ext cx="3196901" cy="552267"/>
              </a:xfrm>
              <a:prstGeom prst="rect">
                <a:avLst/>
              </a:prstGeom>
              <a:blipFill rotWithShape="0">
                <a:blip r:embed="rId6"/>
                <a:stretch>
                  <a:fillRect l="-3810" t="-4396" b="-3076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右矢印 13"/>
          <p:cNvSpPr/>
          <p:nvPr/>
        </p:nvSpPr>
        <p:spPr>
          <a:xfrm>
            <a:off x="5329874" y="5492988"/>
            <a:ext cx="504056" cy="290774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/>
          <p:cNvSpPr/>
          <p:nvPr/>
        </p:nvSpPr>
        <p:spPr>
          <a:xfrm>
            <a:off x="5996172" y="5340261"/>
            <a:ext cx="7633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/>
              <a:t>x</a:t>
            </a:r>
            <a:r>
              <a:rPr lang="ja-JP" altLang="en-US" sz="3200" dirty="0"/>
              <a:t>∊</a:t>
            </a:r>
            <a:r>
              <a:rPr lang="en-US" altLang="ja-JP" sz="3200" dirty="0"/>
              <a:t>L</a:t>
            </a:r>
            <a:endParaRPr lang="ja-JP" alt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/>
              <p:cNvSpPr txBox="1"/>
              <p:nvPr/>
            </p:nvSpPr>
            <p:spPr>
              <a:xfrm>
                <a:off x="2123728" y="5925036"/>
                <a:ext cx="3141245" cy="5600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dirty="0" smtClean="0"/>
                  <a:t>#No &gt;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altLang="ja-JP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kumimoji="1" lang="en-US" altLang="ja-JP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kumimoji="1" lang="en-US" altLang="ja-JP" sz="28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kumimoji="1" lang="en-US" altLang="ja-JP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𝑂</m:t>
                        </m:r>
                        <m:d>
                          <m:dPr>
                            <m:ctrlPr>
                              <a:rPr kumimoji="1" lang="en-US" altLang="ja-JP" sz="28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kumimoji="1" lang="en-US" altLang="ja-JP" sz="2800" b="0" i="1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kumimoji="1" lang="en-US" altLang="ja-JP" sz="28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kumimoji="1" lang="en-US" altLang="ja-JP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</m:func>
                          </m:e>
                        </m:d>
                      </m:sup>
                    </m:sSup>
                  </m:oMath>
                </a14:m>
                <a:endParaRPr kumimoji="1" lang="ja-JP" altLang="en-US" sz="2800" dirty="0" smtClean="0"/>
              </a:p>
            </p:txBody>
          </p:sp>
        </mc:Choice>
        <mc:Fallback xmlns="">
          <p:sp>
            <p:nvSpPr>
              <p:cNvPr id="39" name="テキスト ボックス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5925036"/>
                <a:ext cx="3141245" cy="560090"/>
              </a:xfrm>
              <a:prstGeom prst="rect">
                <a:avLst/>
              </a:prstGeom>
              <a:blipFill rotWithShape="0">
                <a:blip r:embed="rId7"/>
                <a:stretch>
                  <a:fillRect l="-3876" t="-5435" b="-2934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右矢印 39"/>
          <p:cNvSpPr/>
          <p:nvPr/>
        </p:nvSpPr>
        <p:spPr>
          <a:xfrm>
            <a:off x="5364088" y="6066310"/>
            <a:ext cx="504056" cy="290774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005631" y="5843525"/>
            <a:ext cx="7986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x</a:t>
            </a:r>
            <a:r>
              <a:rPr kumimoji="1" lang="ja-JP" altLang="en-US" sz="3200" dirty="0" smtClean="0"/>
              <a:t>∉</a:t>
            </a:r>
            <a:r>
              <a:rPr kumimoji="1" lang="en-US" altLang="ja-JP" sz="3200" dirty="0" smtClean="0"/>
              <a:t>L</a:t>
            </a:r>
            <a:endParaRPr kumimoji="1" lang="ja-JP" altLang="en-US" sz="3200" dirty="0"/>
          </a:p>
        </p:txBody>
      </p:sp>
      <p:sp>
        <p:nvSpPr>
          <p:cNvPr id="8" name="四角形吹き出し 7"/>
          <p:cNvSpPr/>
          <p:nvPr/>
        </p:nvSpPr>
        <p:spPr>
          <a:xfrm>
            <a:off x="3851919" y="3933056"/>
            <a:ext cx="4189973" cy="1015079"/>
          </a:xfrm>
          <a:prstGeom prst="wedgeRectCallout">
            <a:avLst>
              <a:gd name="adj1" fmla="val -38065"/>
              <a:gd name="adj2" fmla="val 89390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Require 2</a:t>
            </a:r>
            <a:r>
              <a:rPr kumimoji="1" lang="en-US" altLang="ja-JP" sz="2400" baseline="30000" dirty="0" smtClean="0"/>
              <a:t>O(log m)</a:t>
            </a:r>
            <a:r>
              <a:rPr kumimoji="1" lang="en-US" altLang="ja-JP" sz="2400" dirty="0" smtClean="0"/>
              <a:t> = poly(n) time!</a:t>
            </a:r>
            <a:endParaRPr kumimoji="1" lang="ja-JP" altLang="en-US" sz="2400" dirty="0"/>
          </a:p>
        </p:txBody>
      </p:sp>
      <p:sp>
        <p:nvSpPr>
          <p:cNvPr id="16" name="角丸四角形吹き出し 15"/>
          <p:cNvSpPr/>
          <p:nvPr/>
        </p:nvSpPr>
        <p:spPr>
          <a:xfrm>
            <a:off x="107504" y="2925922"/>
            <a:ext cx="2448272" cy="863118"/>
          </a:xfrm>
          <a:prstGeom prst="wedgeRoundRectCallout">
            <a:avLst>
              <a:gd name="adj1" fmla="val 31694"/>
              <a:gd name="adj2" fmla="val 91678"/>
              <a:gd name="adj3" fmla="val 1666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A(x,</a:t>
            </a:r>
            <a:r>
              <a:rPr kumimoji="1" lang="ja-JP" altLang="en-US" sz="2400" dirty="0" smtClean="0"/>
              <a:t>・</a:t>
            </a:r>
            <a:r>
              <a:rPr kumimoji="1" lang="en-US" altLang="ja-JP" sz="2400" dirty="0" smtClean="0"/>
              <a:t>) </a:t>
            </a:r>
            <a:r>
              <a:rPr lang="en-US" altLang="ja-JP" sz="2400" dirty="0">
                <a:sym typeface="Wingdings" panose="05000000000000000000" pitchFamily="2" charset="2"/>
              </a:rPr>
              <a:t>=</a:t>
            </a:r>
            <a:r>
              <a:rPr kumimoji="1" lang="en-US" altLang="ja-JP" sz="2400" dirty="0" smtClean="0">
                <a:sym typeface="Wingdings" panose="05000000000000000000" pitchFamily="2" charset="2"/>
              </a:rPr>
              <a:t> </a:t>
            </a:r>
            <a:r>
              <a:rPr kumimoji="1" lang="en-US" altLang="ja-JP" sz="2400" dirty="0" smtClean="0"/>
              <a:t>circuit C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48950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6" grpId="0"/>
      <p:bldP spid="7" grpId="0"/>
      <p:bldP spid="29" grpId="0"/>
      <p:bldP spid="30" grpId="0"/>
      <p:bldP spid="10" grpId="0"/>
      <p:bldP spid="34" grpId="0"/>
      <p:bldP spid="35" grpId="0"/>
      <p:bldP spid="36" grpId="0"/>
      <p:bldP spid="12" grpId="0" animBg="1"/>
      <p:bldP spid="13" grpId="0"/>
      <p:bldP spid="14" grpId="0" animBg="1"/>
      <p:bldP spid="38" grpId="0"/>
      <p:bldP spid="39" grpId="0"/>
      <p:bldP spid="40" grpId="0" animBg="1"/>
      <p:bldP spid="41" grpId="0"/>
      <p:bldP spid="8" grpId="0" animBg="1"/>
      <p:bldP spid="1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en-US" altLang="ja-JP" dirty="0" smtClean="0"/>
              <a:t>Is Circuit Complexity Essential?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1684783"/>
          </a:xfrm>
        </p:spPr>
        <p:txBody>
          <a:bodyPr>
            <a:normAutofit fontScale="92500"/>
          </a:bodyPr>
          <a:lstStyle/>
          <a:p>
            <a:r>
              <a:rPr kumimoji="1" lang="en-US" altLang="ja-JP" sz="2800" dirty="0" smtClean="0"/>
              <a:t>Proving “some problem is really hard” is HARD! (e.g. NP</a:t>
            </a:r>
            <a:r>
              <a:rPr kumimoji="1" lang="ja-JP" altLang="en-US" sz="2800" dirty="0" smtClean="0"/>
              <a:t>≠</a:t>
            </a:r>
            <a:r>
              <a:rPr kumimoji="1" lang="en-US" altLang="ja-JP" sz="2800" dirty="0" smtClean="0"/>
              <a:t>P)</a:t>
            </a:r>
          </a:p>
          <a:p>
            <a:pPr lvl="1"/>
            <a:r>
              <a:rPr lang="en-US" altLang="ja-JP" dirty="0" smtClean="0"/>
              <a:t>It’s the </a:t>
            </a: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ultimate goal </a:t>
            </a:r>
            <a:r>
              <a:rPr lang="en-US" altLang="ja-JP" dirty="0" smtClean="0"/>
              <a:t>in </a:t>
            </a:r>
            <a:r>
              <a:rPr lang="en-US" altLang="ja-JP" dirty="0"/>
              <a:t>c</a:t>
            </a:r>
            <a:r>
              <a:rPr lang="en-US" altLang="ja-JP" dirty="0" smtClean="0"/>
              <a:t>omplexity theory…</a:t>
            </a:r>
          </a:p>
          <a:p>
            <a:r>
              <a:rPr kumimoji="1" lang="en-US" altLang="ja-JP" sz="2800" dirty="0" smtClean="0"/>
              <a:t>Can avoid “proving hardness” for derandomization?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1100" y="2852936"/>
            <a:ext cx="8325356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NO! Derandomization implies proving hardness!!</a:t>
            </a:r>
            <a:endParaRPr kumimoji="1" lang="ja-JP" altLang="en-US" sz="3200" dirty="0"/>
          </a:p>
        </p:txBody>
      </p:sp>
      <p:sp>
        <p:nvSpPr>
          <p:cNvPr id="8" name="角丸四角形 7"/>
          <p:cNvSpPr/>
          <p:nvPr/>
        </p:nvSpPr>
        <p:spPr>
          <a:xfrm>
            <a:off x="179512" y="3906432"/>
            <a:ext cx="8750206" cy="1034736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dirty="0" smtClean="0"/>
          </a:p>
          <a:p>
            <a:pPr algn="ctr"/>
            <a:r>
              <a:rPr lang="en-US" altLang="ja-JP" sz="3200" dirty="0" smtClean="0"/>
              <a:t>BPP=P </a:t>
            </a:r>
            <a:r>
              <a:rPr lang="en-US" altLang="ja-JP" sz="3200" dirty="0" smtClean="0">
                <a:sym typeface="Wingdings" pitchFamily="2" charset="2"/>
              </a:rPr>
              <a:t> Some problem is hard.</a:t>
            </a:r>
            <a:endParaRPr kumimoji="1" lang="ja-JP" altLang="en-US" sz="20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95536" y="3645024"/>
            <a:ext cx="4591385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Theorem</a:t>
            </a:r>
            <a:r>
              <a:rPr kumimoji="1" lang="ja-JP" altLang="en-US" sz="2800" dirty="0" smtClean="0"/>
              <a:t> </a:t>
            </a:r>
            <a:r>
              <a:rPr kumimoji="1" lang="en-US" altLang="ja-JP" sz="2000" dirty="0" smtClean="0"/>
              <a:t>[</a:t>
            </a:r>
            <a:r>
              <a:rPr kumimoji="1" lang="en-US" altLang="ja-JP" sz="2000" dirty="0" err="1" smtClean="0"/>
              <a:t>Kabanets</a:t>
            </a:r>
            <a:r>
              <a:rPr kumimoji="1" lang="en-US" altLang="ja-JP" sz="2000" dirty="0" smtClean="0"/>
              <a:t> &amp; </a:t>
            </a:r>
            <a:r>
              <a:rPr kumimoji="1" lang="en-US" altLang="ja-JP" sz="2000" dirty="0" err="1" smtClean="0"/>
              <a:t>Impagliazzo</a:t>
            </a:r>
            <a:r>
              <a:rPr kumimoji="1" lang="en-US" altLang="ja-JP" sz="2000" dirty="0" smtClean="0"/>
              <a:t> </a:t>
            </a:r>
            <a:r>
              <a:rPr lang="en-US" altLang="ja-JP" sz="2000" dirty="0" smtClean="0"/>
              <a:t>‘</a:t>
            </a:r>
            <a:r>
              <a:rPr kumimoji="1" lang="en-US" altLang="ja-JP" sz="2000" dirty="0" smtClean="0"/>
              <a:t>03]</a:t>
            </a:r>
            <a:endParaRPr kumimoji="1" lang="ja-JP" altLang="en-US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角丸四角形 9"/>
              <p:cNvSpPr/>
              <p:nvPr/>
            </p:nvSpPr>
            <p:spPr>
              <a:xfrm>
                <a:off x="179512" y="5706632"/>
                <a:ext cx="8750206" cy="1034736"/>
              </a:xfrm>
              <a:prstGeom prst="roundRect">
                <a:avLst/>
              </a:prstGeom>
              <a:noFill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altLang="ja-JP" sz="1600" dirty="0" smtClean="0"/>
              </a:p>
              <a:p>
                <a:pPr algn="ctr"/>
                <a:r>
                  <a:rPr lang="en-US" altLang="ja-JP" sz="2800" dirty="0" err="1" smtClean="0"/>
                  <a:t>prAM</a:t>
                </a:r>
                <a:r>
                  <a:rPr lang="en-US" altLang="ja-JP" sz="2800" dirty="0" smtClean="0"/>
                  <a:t> </a:t>
                </a:r>
                <a14:m>
                  <m:oMath xmlns:m="http://schemas.openxmlformats.org/officeDocument/2006/math">
                    <m:r>
                      <a:rPr lang="en-US" altLang="ja-JP" sz="2800" i="1" smtClean="0">
                        <a:latin typeface="Cambria Math"/>
                        <a:ea typeface="Cambria Math"/>
                      </a:rPr>
                      <m:t>⊆</m:t>
                    </m:r>
                  </m:oMath>
                </a14:m>
                <a:r>
                  <a:rPr lang="ja-JP" altLang="en-US" sz="2800" dirty="0" smtClean="0"/>
                  <a:t> </a:t>
                </a:r>
                <a:r>
                  <a:rPr lang="en-US" altLang="ja-JP" sz="2800" dirty="0" smtClean="0"/>
                  <a:t>NP </a:t>
                </a:r>
                <a:r>
                  <a:rPr lang="en-US" altLang="ja-JP" sz="2800" dirty="0" smtClean="0">
                    <a:sym typeface="Wingdings" pitchFamily="2" charset="2"/>
                  </a:rPr>
                  <a:t> Some problem is extremely hard.</a:t>
                </a:r>
                <a:endParaRPr kumimoji="1" lang="ja-JP" altLang="en-US" dirty="0"/>
              </a:p>
            </p:txBody>
          </p:sp>
        </mc:Choice>
        <mc:Fallback>
          <p:sp>
            <p:nvSpPr>
              <p:cNvPr id="10" name="角丸四角形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5706632"/>
                <a:ext cx="8750206" cy="1034736"/>
              </a:xfrm>
              <a:prstGeom prst="roundRect">
                <a:avLst/>
              </a:prstGeom>
              <a:blipFill rotWithShape="1">
                <a:blip r:embed="rId2"/>
                <a:stretch>
                  <a:fillRect b="-229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テキスト ボックス 11"/>
          <p:cNvSpPr txBox="1"/>
          <p:nvPr/>
        </p:nvSpPr>
        <p:spPr>
          <a:xfrm>
            <a:off x="395536" y="5190291"/>
            <a:ext cx="7992888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Theorem</a:t>
            </a:r>
            <a:r>
              <a:rPr kumimoji="1" lang="ja-JP" altLang="en-US" sz="2800" dirty="0" smtClean="0"/>
              <a:t> </a:t>
            </a:r>
            <a:r>
              <a:rPr kumimoji="1" lang="en-US" altLang="ja-JP" sz="2000" dirty="0" smtClean="0"/>
              <a:t>[</a:t>
            </a:r>
            <a:r>
              <a:rPr kumimoji="1" lang="en-US" altLang="ja-JP" sz="2000" dirty="0" err="1" smtClean="0"/>
              <a:t>Gutfreund</a:t>
            </a:r>
            <a:r>
              <a:rPr kumimoji="1" lang="en-US" altLang="ja-JP" sz="2000" dirty="0" smtClean="0"/>
              <a:t> &amp; </a:t>
            </a:r>
            <a:r>
              <a:rPr kumimoji="1" lang="en-US" altLang="ja-JP" sz="2000" dirty="0" err="1" smtClean="0"/>
              <a:t>Kawachi</a:t>
            </a:r>
            <a:r>
              <a:rPr kumimoji="1" lang="en-US" altLang="ja-JP" sz="2000" dirty="0" smtClean="0"/>
              <a:t> </a:t>
            </a:r>
            <a:r>
              <a:rPr lang="en-US" altLang="ja-JP" sz="2000" dirty="0" smtClean="0"/>
              <a:t>‘10, </a:t>
            </a:r>
          </a:p>
          <a:p>
            <a:r>
              <a:rPr lang="ja-JP" altLang="en-US" sz="2000" dirty="0" smtClean="0"/>
              <a:t>                 </a:t>
            </a:r>
            <a:r>
              <a:rPr lang="en-US" altLang="ja-JP" sz="2000" dirty="0" smtClean="0"/>
              <a:t>Aaronson, </a:t>
            </a:r>
            <a:r>
              <a:rPr lang="en-US" altLang="ja-JP" sz="2000" dirty="0" err="1" smtClean="0"/>
              <a:t>Aydinlioglu</a:t>
            </a:r>
            <a:r>
              <a:rPr lang="en-US" altLang="ja-JP" sz="2000" dirty="0" smtClean="0"/>
              <a:t>, </a:t>
            </a:r>
            <a:r>
              <a:rPr lang="en-US" altLang="ja-JP" sz="2000" dirty="0" err="1" smtClean="0"/>
              <a:t>Buhrman</a:t>
            </a:r>
            <a:r>
              <a:rPr lang="en-US" altLang="ja-JP" sz="2000" dirty="0" smtClean="0"/>
              <a:t>, Hitchcock, &amp; van </a:t>
            </a:r>
            <a:r>
              <a:rPr lang="en-US" altLang="ja-JP" sz="2000" dirty="0" err="1" smtClean="0"/>
              <a:t>Melkebeek</a:t>
            </a:r>
            <a:r>
              <a:rPr lang="en-US" altLang="ja-JP" sz="2000" dirty="0" smtClean="0"/>
              <a:t> ‘11</a:t>
            </a:r>
            <a:r>
              <a:rPr kumimoji="1" lang="en-US" altLang="ja-JP" sz="2000" dirty="0" smtClean="0"/>
              <a:t>]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440071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角丸四角形 3"/>
              <p:cNvSpPr/>
              <p:nvPr/>
            </p:nvSpPr>
            <p:spPr>
              <a:xfrm>
                <a:off x="179512" y="810088"/>
                <a:ext cx="8750206" cy="2546904"/>
              </a:xfrm>
              <a:prstGeom prst="roundRect">
                <a:avLst/>
              </a:prstGeom>
              <a:noFill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3200" dirty="0" smtClean="0"/>
                  <a:t>BPP </a:t>
                </a:r>
                <a14:m>
                  <m:oMath xmlns:m="http://schemas.openxmlformats.org/officeDocument/2006/math"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Cambria Math"/>
                      </a:rPr>
                      <m:t>=</m:t>
                    </m:r>
                  </m:oMath>
                </a14:m>
                <a:r>
                  <a:rPr lang="en-US" altLang="ja-JP" sz="3200" dirty="0" smtClean="0"/>
                  <a:t> P</a:t>
                </a:r>
                <a:endParaRPr lang="en-US" altLang="ja-JP" sz="3200" dirty="0"/>
              </a:p>
              <a:p>
                <a:pPr algn="ctr"/>
                <a:endParaRPr lang="en-US" altLang="ja-JP" sz="2800" dirty="0" smtClean="0"/>
              </a:p>
              <a:p>
                <a:pPr algn="ctr"/>
                <a:r>
                  <a:rPr lang="en-US" altLang="ja-JP" sz="1000" dirty="0" smtClean="0"/>
                  <a:t> </a:t>
                </a:r>
                <a:endParaRPr lang="en-US" altLang="ja-JP" sz="2800" dirty="0"/>
              </a:p>
              <a:p>
                <a:pPr algn="ctr"/>
                <a:r>
                  <a:rPr lang="en-US" altLang="ja-JP" sz="2800" dirty="0" smtClean="0"/>
                  <a:t>NEXP </a:t>
                </a:r>
                <a14:m>
                  <m:oMath xmlns:m="http://schemas.openxmlformats.org/officeDocument/2006/math"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⊄</m:t>
                    </m:r>
                  </m:oMath>
                </a14:m>
                <a:r>
                  <a:rPr lang="en-US" altLang="ja-JP" sz="2800" dirty="0" smtClean="0"/>
                  <a:t> SIZE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ja-JP" sz="2800" i="1" smtClean="0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ja-JP" sz="2800" b="0" i="0" smtClean="0">
                            <a:latin typeface="Cambria Math"/>
                          </a:rPr>
                          <m:t>poly</m:t>
                        </m:r>
                      </m:e>
                    </m:d>
                  </m:oMath>
                </a14:m>
                <a:r>
                  <a:rPr lang="en-US" altLang="ja-JP" sz="2800" dirty="0" smtClean="0"/>
                  <a:t>, or</a:t>
                </a:r>
              </a:p>
              <a:p>
                <a:pPr algn="ctr"/>
                <a:r>
                  <a:rPr lang="en-US" altLang="ja-JP" sz="2800" dirty="0" smtClean="0"/>
                  <a:t>Permanent </a:t>
                </a:r>
                <a14:m>
                  <m:oMath xmlns:m="http://schemas.openxmlformats.org/officeDocument/2006/math">
                    <m:r>
                      <a:rPr lang="en-US" altLang="ja-JP" sz="2800" i="1" dirty="0">
                        <a:latin typeface="Cambria Math"/>
                        <a:ea typeface="Cambria Math"/>
                      </a:rPr>
                      <m:t>∉</m:t>
                    </m:r>
                  </m:oMath>
                </a14:m>
                <a:r>
                  <a:rPr lang="en-US" altLang="ja-JP" sz="2800" dirty="0" smtClean="0"/>
                  <a:t> A</a:t>
                </a:r>
                <a:r>
                  <a:rPr lang="en-US" altLang="ja-JP" sz="2800" dirty="0"/>
                  <a:t>SIZE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ja-JP" sz="2800" i="1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ja-JP" sz="2800">
                            <a:latin typeface="Cambria Math"/>
                          </a:rPr>
                          <m:t>poly</m:t>
                        </m:r>
                      </m:e>
                    </m:d>
                  </m:oMath>
                </a14:m>
                <a:endParaRPr lang="en-US" altLang="ja-JP" sz="2800" dirty="0" smtClean="0"/>
              </a:p>
            </p:txBody>
          </p:sp>
        </mc:Choice>
        <mc:Fallback xmlns="">
          <p:sp>
            <p:nvSpPr>
              <p:cNvPr id="4" name="角丸四角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810088"/>
                <a:ext cx="8750206" cy="2546904"/>
              </a:xfrm>
              <a:prstGeom prst="round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/>
          <p:cNvSpPr txBox="1"/>
          <p:nvPr/>
        </p:nvSpPr>
        <p:spPr>
          <a:xfrm>
            <a:off x="395536" y="476672"/>
            <a:ext cx="4591385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Theorem</a:t>
            </a:r>
            <a:r>
              <a:rPr kumimoji="1" lang="ja-JP" altLang="en-US" sz="2800" dirty="0" smtClean="0"/>
              <a:t> </a:t>
            </a:r>
            <a:r>
              <a:rPr kumimoji="1" lang="en-US" altLang="ja-JP" sz="2000" dirty="0" smtClean="0"/>
              <a:t>[</a:t>
            </a:r>
            <a:r>
              <a:rPr kumimoji="1" lang="en-US" altLang="ja-JP" sz="2000" dirty="0" err="1" smtClean="0"/>
              <a:t>Kabanets</a:t>
            </a:r>
            <a:r>
              <a:rPr kumimoji="1" lang="en-US" altLang="ja-JP" sz="2000" dirty="0" smtClean="0"/>
              <a:t> &amp; </a:t>
            </a:r>
            <a:r>
              <a:rPr kumimoji="1" lang="en-US" altLang="ja-JP" sz="2000" dirty="0" err="1" smtClean="0"/>
              <a:t>Impagliazzo</a:t>
            </a:r>
            <a:r>
              <a:rPr kumimoji="1" lang="en-US" altLang="ja-JP" sz="2000" dirty="0" smtClean="0"/>
              <a:t> </a:t>
            </a:r>
            <a:r>
              <a:rPr lang="en-US" altLang="ja-JP" sz="2000" dirty="0" smtClean="0"/>
              <a:t>‘</a:t>
            </a:r>
            <a:r>
              <a:rPr kumimoji="1" lang="en-US" altLang="ja-JP" sz="2000" dirty="0" smtClean="0"/>
              <a:t>03]</a:t>
            </a:r>
            <a:endParaRPr kumimoji="1" lang="ja-JP" altLang="en-US" sz="2000" dirty="0"/>
          </a:p>
        </p:txBody>
      </p:sp>
      <p:sp>
        <p:nvSpPr>
          <p:cNvPr id="11" name="下矢印 10"/>
          <p:cNvSpPr/>
          <p:nvPr/>
        </p:nvSpPr>
        <p:spPr>
          <a:xfrm>
            <a:off x="4287468" y="1700808"/>
            <a:ext cx="484632" cy="432048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角丸四角形吹き出し 1"/>
          <p:cNvSpPr/>
          <p:nvPr/>
        </p:nvSpPr>
        <p:spPr>
          <a:xfrm>
            <a:off x="4572000" y="3107869"/>
            <a:ext cx="4380064" cy="681171"/>
          </a:xfrm>
          <a:prstGeom prst="wedgeRoundRectCallout">
            <a:avLst>
              <a:gd name="adj1" fmla="val -34083"/>
              <a:gd name="adj2" fmla="val -74591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/>
              <a:t>Resolving </a:t>
            </a:r>
          </a:p>
          <a:p>
            <a:pPr algn="ctr"/>
            <a:r>
              <a:rPr lang="en-US" altLang="ja-JP" sz="2000" dirty="0" smtClean="0"/>
              <a:t>“arithmetic-circuit version of NP vs. P“</a:t>
            </a:r>
            <a:endParaRPr kumimoji="1" lang="ja-JP" altLang="en-US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角丸四角形 5"/>
              <p:cNvSpPr/>
              <p:nvPr/>
            </p:nvSpPr>
            <p:spPr>
              <a:xfrm>
                <a:off x="154681" y="4365105"/>
                <a:ext cx="8750206" cy="2232247"/>
              </a:xfrm>
              <a:prstGeom prst="roundRect">
                <a:avLst/>
              </a:prstGeom>
              <a:noFill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3200" dirty="0" err="1" smtClean="0"/>
                  <a:t>prAM</a:t>
                </a:r>
                <a:r>
                  <a:rPr lang="en-US" altLang="ja-JP" sz="3200" dirty="0" smtClean="0"/>
                  <a:t> </a:t>
                </a:r>
                <a14:m>
                  <m:oMath xmlns:m="http://schemas.openxmlformats.org/officeDocument/2006/math">
                    <m:r>
                      <a:rPr lang="en-US" altLang="ja-JP" sz="3200" i="1">
                        <a:latin typeface="Cambria Math"/>
                        <a:ea typeface="Cambria Math"/>
                      </a:rPr>
                      <m:t>⊆</m:t>
                    </m:r>
                  </m:oMath>
                </a14:m>
                <a:r>
                  <a:rPr lang="en-US" altLang="ja-JP" sz="3200" dirty="0" smtClean="0"/>
                  <a:t> NP</a:t>
                </a:r>
                <a:endParaRPr lang="en-US" altLang="ja-JP" sz="3200" baseline="30000" dirty="0" smtClean="0"/>
              </a:p>
              <a:p>
                <a:pPr algn="ctr"/>
                <a:endParaRPr lang="en-US" altLang="ja-JP" sz="3200" dirty="0">
                  <a:sym typeface="Wingdings" pitchFamily="2" charset="2"/>
                </a:endParaRPr>
              </a:p>
              <a:p>
                <a:pPr algn="ctr"/>
                <a:r>
                  <a:rPr lang="en-US" altLang="ja-JP" sz="3200" dirty="0" smtClean="0"/>
                  <a:t>EXP</a:t>
                </a:r>
                <a:r>
                  <a:rPr lang="en-US" altLang="ja-JP" sz="3200" baseline="30000" dirty="0" smtClean="0"/>
                  <a:t>NP</a:t>
                </a:r>
                <a:r>
                  <a:rPr lang="en-US" altLang="ja-JP" sz="3200" dirty="0" smtClean="0"/>
                  <a:t> </a:t>
                </a:r>
                <a14:m>
                  <m:oMath xmlns:m="http://schemas.openxmlformats.org/officeDocument/2006/math">
                    <m:r>
                      <a:rPr lang="en-US" altLang="ja-JP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⊄</m:t>
                    </m:r>
                  </m:oMath>
                </a14:m>
                <a:r>
                  <a:rPr lang="en-US" altLang="ja-JP" sz="3200" dirty="0"/>
                  <a:t> SIZE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ja-JP" sz="3200" i="1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ja-JP" sz="32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ja-JP" sz="3200" b="0" i="1" smtClean="0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en-US" altLang="ja-JP" sz="3200" b="0" i="1" smtClean="0">
                                <a:latin typeface="Cambria Math"/>
                              </a:rPr>
                              <m:t>0.1</m:t>
                            </m:r>
                            <m:r>
                              <a:rPr lang="en-US" altLang="ja-JP" sz="3200" b="0" i="1" smtClean="0">
                                <a:latin typeface="Cambria Math"/>
                              </a:rPr>
                              <m:t>𝑛</m:t>
                            </m:r>
                          </m:sup>
                        </m:sSup>
                      </m:e>
                    </m:d>
                  </m:oMath>
                </a14:m>
                <a:endParaRPr lang="en-US" altLang="ja-JP" sz="3200" dirty="0" smtClean="0">
                  <a:sym typeface="Wingdings" pitchFamily="2" charset="2"/>
                </a:endParaRPr>
              </a:p>
            </p:txBody>
          </p:sp>
        </mc:Choice>
        <mc:Fallback>
          <p:sp>
            <p:nvSpPr>
              <p:cNvPr id="6" name="角丸四角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681" y="4365105"/>
                <a:ext cx="8750206" cy="2232247"/>
              </a:xfrm>
              <a:prstGeom prst="round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ボックス 6"/>
          <p:cNvSpPr txBox="1"/>
          <p:nvPr/>
        </p:nvSpPr>
        <p:spPr>
          <a:xfrm>
            <a:off x="467544" y="3750131"/>
            <a:ext cx="7992888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Theorem</a:t>
            </a:r>
            <a:r>
              <a:rPr kumimoji="1" lang="ja-JP" altLang="en-US" sz="2800" dirty="0" smtClean="0"/>
              <a:t> </a:t>
            </a:r>
            <a:r>
              <a:rPr kumimoji="1" lang="en-US" altLang="ja-JP" sz="2000" dirty="0" smtClean="0"/>
              <a:t>[</a:t>
            </a:r>
            <a:r>
              <a:rPr kumimoji="1" lang="en-US" altLang="ja-JP" sz="2000" dirty="0" err="1" smtClean="0"/>
              <a:t>Gutfreund</a:t>
            </a:r>
            <a:r>
              <a:rPr kumimoji="1" lang="en-US" altLang="ja-JP" sz="2000" dirty="0" smtClean="0"/>
              <a:t> &amp; </a:t>
            </a:r>
            <a:r>
              <a:rPr kumimoji="1" lang="en-US" altLang="ja-JP" sz="2000" dirty="0" err="1" smtClean="0"/>
              <a:t>Kawachi</a:t>
            </a:r>
            <a:r>
              <a:rPr kumimoji="1" lang="en-US" altLang="ja-JP" sz="2000" dirty="0" smtClean="0"/>
              <a:t> </a:t>
            </a:r>
            <a:r>
              <a:rPr lang="en-US" altLang="ja-JP" sz="2000" dirty="0" smtClean="0"/>
              <a:t>‘10, </a:t>
            </a:r>
          </a:p>
          <a:p>
            <a:r>
              <a:rPr lang="ja-JP" altLang="en-US" sz="2000" dirty="0" smtClean="0"/>
              <a:t>                 </a:t>
            </a:r>
            <a:r>
              <a:rPr lang="en-US" altLang="ja-JP" sz="2000" dirty="0" smtClean="0"/>
              <a:t>Aaronson, </a:t>
            </a:r>
            <a:r>
              <a:rPr lang="en-US" altLang="ja-JP" sz="2000" dirty="0" err="1" smtClean="0"/>
              <a:t>Aydinlioglu</a:t>
            </a:r>
            <a:r>
              <a:rPr lang="en-US" altLang="ja-JP" sz="2000" dirty="0" smtClean="0"/>
              <a:t>, </a:t>
            </a:r>
            <a:r>
              <a:rPr lang="en-US" altLang="ja-JP" sz="2000" dirty="0" err="1" smtClean="0"/>
              <a:t>Buhrman</a:t>
            </a:r>
            <a:r>
              <a:rPr lang="en-US" altLang="ja-JP" sz="2000" dirty="0" smtClean="0"/>
              <a:t>, Hitchcock, &amp; van </a:t>
            </a:r>
            <a:r>
              <a:rPr lang="en-US" altLang="ja-JP" sz="2000" dirty="0" err="1" smtClean="0"/>
              <a:t>Melkebeek</a:t>
            </a:r>
            <a:r>
              <a:rPr lang="en-US" altLang="ja-JP" sz="2000" dirty="0" smtClean="0"/>
              <a:t> ‘11</a:t>
            </a:r>
            <a:r>
              <a:rPr kumimoji="1" lang="en-US" altLang="ja-JP" sz="2000" dirty="0" smtClean="0"/>
              <a:t>]</a:t>
            </a:r>
            <a:endParaRPr kumimoji="1" lang="ja-JP" altLang="en-US" sz="2000" dirty="0"/>
          </a:p>
        </p:txBody>
      </p:sp>
      <p:sp>
        <p:nvSpPr>
          <p:cNvPr id="12" name="下矢印 11"/>
          <p:cNvSpPr/>
          <p:nvPr/>
        </p:nvSpPr>
        <p:spPr>
          <a:xfrm>
            <a:off x="4312299" y="5301208"/>
            <a:ext cx="484632" cy="432048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774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1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5192" y="1600200"/>
            <a:ext cx="8507288" cy="4525963"/>
          </a:xfrm>
        </p:spPr>
        <p:txBody>
          <a:bodyPr/>
          <a:lstStyle/>
          <a:p>
            <a:r>
              <a:rPr lang="en-US" altLang="ja-JP" dirty="0" smtClean="0"/>
              <a:t>Proving circuit complexity </a:t>
            </a:r>
            <a:r>
              <a:rPr lang="en-US" altLang="ja-JP" dirty="0" smtClean="0">
                <a:sym typeface="Wingdings" panose="05000000000000000000" pitchFamily="2" charset="2"/>
              </a:rPr>
              <a:t> </a:t>
            </a:r>
            <a:r>
              <a:rPr lang="en-US" altLang="ja-JP" dirty="0" err="1" smtClean="0">
                <a:sym typeface="Wingdings" panose="05000000000000000000" pitchFamily="2" charset="2"/>
              </a:rPr>
              <a:t>Derandomization</a:t>
            </a:r>
            <a:endParaRPr lang="en-US" altLang="ja-JP" dirty="0" smtClean="0">
              <a:sym typeface="Wingdings" panose="05000000000000000000" pitchFamily="2" charset="2"/>
            </a:endParaRPr>
          </a:p>
          <a:p>
            <a:pPr lvl="1"/>
            <a:r>
              <a:rPr lang="en-US" altLang="ja-JP" dirty="0" smtClean="0">
                <a:sym typeface="Wingdings" panose="05000000000000000000" pitchFamily="2" charset="2"/>
              </a:rPr>
              <a:t>through Pseudo-Random Generator</a:t>
            </a:r>
          </a:p>
          <a:p>
            <a:pPr lvl="1"/>
            <a:r>
              <a:rPr kumimoji="1" lang="en-US" altLang="ja-JP" dirty="0" smtClean="0">
                <a:sym typeface="Wingdings" panose="05000000000000000000" pitchFamily="2" charset="2"/>
              </a:rPr>
              <a:t>BPP = P, AM = NP, and more…</a:t>
            </a:r>
          </a:p>
          <a:p>
            <a:r>
              <a:rPr kumimoji="1" lang="en-US" altLang="ja-JP" dirty="0" err="1" smtClean="0">
                <a:sym typeface="Wingdings" panose="05000000000000000000" pitchFamily="2" charset="2"/>
              </a:rPr>
              <a:t>Derandomization</a:t>
            </a:r>
            <a:r>
              <a:rPr kumimoji="1" lang="en-US" altLang="ja-JP" dirty="0" smtClean="0">
                <a:sym typeface="Wingdings" panose="05000000000000000000" pitchFamily="2" charset="2"/>
              </a:rPr>
              <a:t>  Proving circuit complexity</a:t>
            </a:r>
          </a:p>
          <a:p>
            <a:pPr lvl="1"/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角丸四角形 3"/>
              <p:cNvSpPr/>
              <p:nvPr/>
            </p:nvSpPr>
            <p:spPr>
              <a:xfrm>
                <a:off x="539552" y="4221088"/>
                <a:ext cx="8003232" cy="1080120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3200" dirty="0" smtClean="0"/>
                  <a:t>Proving Circuit Complexity </a:t>
                </a:r>
                <a14:m>
                  <m:oMath xmlns:m="http://schemas.openxmlformats.org/officeDocument/2006/math">
                    <m:r>
                      <a:rPr lang="en-US" altLang="ja-JP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kumimoji="1" lang="ja-JP" altLang="en-US" sz="3200" dirty="0" smtClean="0"/>
                  <a:t> </a:t>
                </a:r>
                <a:r>
                  <a:rPr kumimoji="1" lang="en-US" altLang="ja-JP" sz="3200" dirty="0" smtClean="0"/>
                  <a:t>Derandomization</a:t>
                </a:r>
                <a:endParaRPr kumimoji="1" lang="ja-JP" altLang="en-US" sz="3200" dirty="0"/>
              </a:p>
            </p:txBody>
          </p:sp>
        </mc:Choice>
        <mc:Fallback xmlns="">
          <p:sp>
            <p:nvSpPr>
              <p:cNvPr id="4" name="角丸四角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221088"/>
                <a:ext cx="8003232" cy="1080120"/>
              </a:xfrm>
              <a:prstGeom prst="roundRect">
                <a:avLst/>
              </a:prstGeom>
              <a:blipFill rotWithShape="0">
                <a:blip r:embed="rId2"/>
                <a:stretch>
                  <a:fillRect l="-836" r="-76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3772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539552" y="2708920"/>
            <a:ext cx="8003232" cy="230425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kumimoji="1" lang="en-US" altLang="ja-JP" sz="3600" dirty="0" smtClean="0"/>
              <a:t>Deterministic </a:t>
            </a:r>
            <a:r>
              <a:rPr kumimoji="1" lang="en-US" altLang="ja-JP" sz="3600" dirty="0" err="1" smtClean="0"/>
              <a:t>v.s</a:t>
            </a:r>
            <a:r>
              <a:rPr kumimoji="1" lang="en-US" altLang="ja-JP" sz="3600" dirty="0" smtClean="0"/>
              <a:t>. Randomized Algorithms</a:t>
            </a:r>
            <a:br>
              <a:rPr kumimoji="1" lang="en-US" altLang="ja-JP" sz="3600" dirty="0" smtClean="0"/>
            </a:br>
            <a:r>
              <a:rPr lang="en-US" altLang="ja-JP" sz="3600" dirty="0" smtClean="0"/>
              <a:t>for (Decision) Problems</a:t>
            </a:r>
            <a:endParaRPr kumimoji="1" lang="ja-JP" altLang="en-US" sz="3600" dirty="0"/>
          </a:p>
        </p:txBody>
      </p:sp>
      <p:sp>
        <p:nvSpPr>
          <p:cNvPr id="4" name="角丸四角形 3"/>
          <p:cNvSpPr/>
          <p:nvPr/>
        </p:nvSpPr>
        <p:spPr>
          <a:xfrm>
            <a:off x="323528" y="1412776"/>
            <a:ext cx="8640960" cy="80079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/>
              <a:t>Randomness is useful for real-world computation!</a:t>
            </a:r>
            <a:endParaRPr kumimoji="1" lang="ja-JP" altLang="en-US" sz="3200" dirty="0"/>
          </a:p>
        </p:txBody>
      </p:sp>
      <p:sp>
        <p:nvSpPr>
          <p:cNvPr id="5" name="角丸四角形 4"/>
          <p:cNvSpPr/>
          <p:nvPr/>
        </p:nvSpPr>
        <p:spPr>
          <a:xfrm>
            <a:off x="899592" y="2348880"/>
            <a:ext cx="468052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/>
              <a:t>Decision problem: PRIME</a:t>
            </a:r>
            <a:endParaRPr kumimoji="1" lang="ja-JP" altLang="en-US" sz="2800" dirty="0"/>
          </a:p>
        </p:txBody>
      </p:sp>
      <p:grpSp>
        <p:nvGrpSpPr>
          <p:cNvPr id="10" name="グループ化 9"/>
          <p:cNvGrpSpPr/>
          <p:nvPr/>
        </p:nvGrpSpPr>
        <p:grpSpPr>
          <a:xfrm>
            <a:off x="1588840" y="3060249"/>
            <a:ext cx="6630341" cy="1808911"/>
            <a:chOff x="2950480" y="3636313"/>
            <a:chExt cx="6630341" cy="180891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テキスト ボックス 6"/>
                <p:cNvSpPr txBox="1"/>
                <p:nvPr/>
              </p:nvSpPr>
              <p:spPr>
                <a:xfrm>
                  <a:off x="2987824" y="3636313"/>
                  <a:ext cx="5811206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3200" dirty="0" smtClean="0"/>
                    <a:t>Input: n-bit number x (0 </a:t>
                  </a:r>
                  <a14:m>
                    <m:oMath xmlns:m="http://schemas.openxmlformats.org/officeDocument/2006/math">
                      <m:r>
                        <a:rPr kumimoji="1" lang="en-US" altLang="ja-JP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</m:oMath>
                  </a14:m>
                  <a:r>
                    <a:rPr kumimoji="1" lang="en-US" altLang="ja-JP" sz="3200" dirty="0" smtClean="0"/>
                    <a:t> x &lt; 2</a:t>
                  </a:r>
                  <a:r>
                    <a:rPr kumimoji="1" lang="en-US" altLang="ja-JP" sz="3200" baseline="30000" dirty="0" smtClean="0"/>
                    <a:t>n</a:t>
                  </a:r>
                  <a:r>
                    <a:rPr kumimoji="1" lang="en-US" altLang="ja-JP" sz="3200" dirty="0" smtClean="0"/>
                    <a:t>)</a:t>
                  </a:r>
                  <a:endParaRPr kumimoji="1" lang="ja-JP" altLang="en-US" sz="3200" dirty="0"/>
                </a:p>
              </p:txBody>
            </p:sp>
          </mc:Choice>
          <mc:Fallback xmlns="">
            <p:sp>
              <p:nvSpPr>
                <p:cNvPr id="7" name="テキスト ボックス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87824" y="3636313"/>
                  <a:ext cx="5811206" cy="584775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l="-2728" t="-12500" r="-105" b="-34375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テキスト ボックス 7"/>
                <p:cNvSpPr txBox="1"/>
                <p:nvPr/>
              </p:nvSpPr>
              <p:spPr>
                <a:xfrm>
                  <a:off x="2950480" y="4284385"/>
                  <a:ext cx="6630341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ja-JP" sz="3200" dirty="0" smtClean="0"/>
                    <a:t>Output</a:t>
                  </a:r>
                  <a:r>
                    <a:rPr kumimoji="1" lang="en-US" altLang="ja-JP" sz="3200" dirty="0" smtClean="0"/>
                    <a:t>: “Yes” if x</a:t>
                  </a:r>
                  <a:r>
                    <a:rPr kumimoji="1" lang="ja-JP" altLang="en-US" sz="3200" dirty="0" smtClean="0"/>
                    <a:t> </a:t>
                  </a:r>
                  <a14:m>
                    <m:oMath xmlns:m="http://schemas.openxmlformats.org/officeDocument/2006/math">
                      <m:r>
                        <a:rPr kumimoji="1" lang="ja-JP" altLang="en-US" sz="3200" i="1" smtClean="0">
                          <a:latin typeface="Cambria Math" panose="02040503050406030204" pitchFamily="18" charset="0"/>
                        </a:rPr>
                        <m:t>∈</m:t>
                      </m:r>
                    </m:oMath>
                  </a14:m>
                  <a:r>
                    <a:rPr kumimoji="1" lang="ja-JP" altLang="en-US" sz="3200" dirty="0" smtClean="0"/>
                    <a:t> </a:t>
                  </a:r>
                  <a:r>
                    <a:rPr kumimoji="1" lang="en-US" altLang="ja-JP" sz="3200" dirty="0" smtClean="0"/>
                    <a:t>PRIME (x is prime)</a:t>
                  </a:r>
                  <a:endParaRPr kumimoji="1" lang="ja-JP" altLang="en-US" sz="3200" dirty="0"/>
                </a:p>
              </p:txBody>
            </p:sp>
          </mc:Choice>
          <mc:Fallback xmlns="">
            <p:sp>
              <p:nvSpPr>
                <p:cNvPr id="8" name="テキスト ボックス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50480" y="4284385"/>
                  <a:ext cx="6630341" cy="58477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2392" t="-12500" b="-34375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テキスト ボックス 8"/>
            <p:cNvSpPr txBox="1"/>
            <p:nvPr/>
          </p:nvSpPr>
          <p:spPr>
            <a:xfrm>
              <a:off x="4318632" y="4860449"/>
              <a:ext cx="286546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200" dirty="0" smtClean="0"/>
                <a:t> “No” otherwise</a:t>
              </a:r>
              <a:endParaRPr kumimoji="1" lang="ja-JP" altLang="en-US" sz="3200" dirty="0"/>
            </a:p>
          </p:txBody>
        </p:sp>
      </p:grpSp>
      <p:sp>
        <p:nvSpPr>
          <p:cNvPr id="11" name="テキスト ボックス 10"/>
          <p:cNvSpPr txBox="1"/>
          <p:nvPr/>
        </p:nvSpPr>
        <p:spPr>
          <a:xfrm>
            <a:off x="652485" y="5313982"/>
            <a:ext cx="79465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Elementary </a:t>
            </a:r>
            <a:r>
              <a:rPr lang="en-US" altLang="ja-JP" sz="2400" dirty="0" smtClean="0"/>
              <a:t>D</a:t>
            </a:r>
            <a:r>
              <a:rPr kumimoji="1" lang="en-US" altLang="ja-JP" sz="2400" dirty="0" smtClean="0"/>
              <a:t>et. algorithm: O(2</a:t>
            </a:r>
            <a:r>
              <a:rPr kumimoji="1" lang="en-US" altLang="ja-JP" sz="2400" baseline="30000" dirty="0" smtClean="0"/>
              <a:t>n/2</a:t>
            </a:r>
            <a:r>
              <a:rPr kumimoji="1" lang="en-US" altLang="ja-JP" sz="2400" dirty="0" smtClean="0"/>
              <a:t>) time </a:t>
            </a:r>
            <a:r>
              <a:rPr lang="en-US" altLang="ja-JP" sz="2400" dirty="0" smtClean="0"/>
              <a:t>[Eratosthenes, B.C. 2c]</a:t>
            </a:r>
            <a:endParaRPr kumimoji="1" lang="en-US" altLang="ja-JP" sz="2400" dirty="0" smtClean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-36512" y="5847655"/>
            <a:ext cx="9324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Rand. algorithm:</a:t>
            </a:r>
            <a:r>
              <a:rPr kumimoji="1" lang="en-US" altLang="ja-JP" sz="2400" dirty="0" smtClean="0"/>
              <a:t> O(n</a:t>
            </a:r>
            <a:r>
              <a:rPr kumimoji="1" lang="en-US" altLang="ja-JP" sz="2400" baseline="30000" dirty="0" smtClean="0"/>
              <a:t>3</a:t>
            </a:r>
            <a:r>
              <a:rPr kumimoji="1" lang="en-US" altLang="ja-JP" sz="2400" dirty="0" smtClean="0"/>
              <a:t>) time w/ </a:t>
            </a:r>
            <a:r>
              <a:rPr kumimoji="1" lang="en-US" altLang="ja-JP" sz="2400" dirty="0" err="1" smtClean="0"/>
              <a:t>succ</a:t>
            </a:r>
            <a:r>
              <a:rPr kumimoji="1" lang="en-US" altLang="ja-JP" sz="2400" dirty="0" smtClean="0"/>
              <a:t>. prob. 99% </a:t>
            </a:r>
            <a:r>
              <a:rPr lang="en-US" altLang="ja-JP" sz="2400" dirty="0" smtClean="0"/>
              <a:t>[Miller 1976, Rabin 1980]</a:t>
            </a:r>
            <a:endParaRPr kumimoji="1" lang="en-US" altLang="ja-JP" sz="2400" dirty="0" smtClean="0"/>
          </a:p>
        </p:txBody>
      </p:sp>
      <p:sp>
        <p:nvSpPr>
          <p:cNvPr id="3" name="角丸四角形 2"/>
          <p:cNvSpPr/>
          <p:nvPr/>
        </p:nvSpPr>
        <p:spPr>
          <a:xfrm>
            <a:off x="4139952" y="5286786"/>
            <a:ext cx="1512168" cy="504056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2087724" y="5826459"/>
            <a:ext cx="1404156" cy="504056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角丸四角形吹き出し 12"/>
          <p:cNvSpPr/>
          <p:nvPr/>
        </p:nvSpPr>
        <p:spPr>
          <a:xfrm>
            <a:off x="467544" y="4730951"/>
            <a:ext cx="2376264" cy="972688"/>
          </a:xfrm>
          <a:prstGeom prst="wedgeRoundRectCallout">
            <a:avLst>
              <a:gd name="adj1" fmla="val 36703"/>
              <a:gd name="adj2" fmla="val 73724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Exponential-time speed-up!</a:t>
            </a:r>
            <a:endParaRPr kumimoji="1" lang="ja-JP" altLang="en-US" sz="2000" dirty="0"/>
          </a:p>
        </p:txBody>
      </p:sp>
      <p:sp>
        <p:nvSpPr>
          <p:cNvPr id="15" name="角丸四角形吹き出し 14"/>
          <p:cNvSpPr/>
          <p:nvPr/>
        </p:nvSpPr>
        <p:spPr>
          <a:xfrm>
            <a:off x="2565250" y="1940062"/>
            <a:ext cx="3122664" cy="969784"/>
          </a:xfrm>
          <a:prstGeom prst="wedgeRoundRectCallout">
            <a:avLst>
              <a:gd name="adj1" fmla="val -36023"/>
              <a:gd name="adj2" fmla="val 81092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/>
              <a:t>n = input length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811518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  <p:bldP spid="5" grpId="0" animBg="1"/>
      <p:bldP spid="11" grpId="0"/>
      <p:bldP spid="12" grpId="0"/>
      <p:bldP spid="3" grpId="0" animBg="1"/>
      <p:bldP spid="14" grpId="0" animBg="1"/>
      <p:bldP spid="13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kumimoji="1" lang="en-US" altLang="ja-JP" sz="3600" dirty="0" smtClean="0"/>
              <a:t>Deterministic </a:t>
            </a:r>
            <a:r>
              <a:rPr kumimoji="1" lang="en-US" altLang="ja-JP" sz="3600" dirty="0" err="1" smtClean="0"/>
              <a:t>v.s</a:t>
            </a:r>
            <a:r>
              <a:rPr kumimoji="1" lang="en-US" altLang="ja-JP" sz="3600" dirty="0" smtClean="0"/>
              <a:t>. Randomized Algorithms</a:t>
            </a:r>
            <a:br>
              <a:rPr kumimoji="1" lang="en-US" altLang="ja-JP" sz="3600" dirty="0" smtClean="0"/>
            </a:br>
            <a:r>
              <a:rPr lang="en-US" altLang="ja-JP" sz="3600" dirty="0" smtClean="0"/>
              <a:t>for (Decision) Problems</a:t>
            </a:r>
            <a:endParaRPr kumimoji="1" lang="ja-JP" altLang="en-US" sz="3600" dirty="0"/>
          </a:p>
        </p:txBody>
      </p:sp>
      <p:sp>
        <p:nvSpPr>
          <p:cNvPr id="14" name="角丸四角形 13"/>
          <p:cNvSpPr/>
          <p:nvPr/>
        </p:nvSpPr>
        <p:spPr>
          <a:xfrm>
            <a:off x="251520" y="1412776"/>
            <a:ext cx="8712968" cy="80079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/>
              <a:t>How much randomness make computation strong?</a:t>
            </a:r>
            <a:endParaRPr kumimoji="1" lang="ja-JP" altLang="en-US" sz="32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0" y="5919663"/>
            <a:ext cx="9108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 smtClean="0"/>
              <a:t>Det. algorithm:</a:t>
            </a:r>
            <a:r>
              <a:rPr kumimoji="1" lang="en-US" altLang="ja-JP" sz="2400" dirty="0" smtClean="0"/>
              <a:t> O(n</a:t>
            </a:r>
            <a:r>
              <a:rPr kumimoji="1" lang="en-US" altLang="ja-JP" sz="2400" baseline="30000" dirty="0" smtClean="0"/>
              <a:t>12</a:t>
            </a:r>
            <a:r>
              <a:rPr kumimoji="1" lang="en-US" altLang="ja-JP" sz="2400" dirty="0" smtClean="0"/>
              <a:t>) time </a:t>
            </a:r>
            <a:r>
              <a:rPr lang="en-US" altLang="ja-JP" sz="2400" dirty="0" smtClean="0"/>
              <a:t>[Agrawal, </a:t>
            </a:r>
            <a:r>
              <a:rPr lang="en-US" altLang="ja-JP" sz="2400" dirty="0" err="1" smtClean="0"/>
              <a:t>Kayal</a:t>
            </a:r>
            <a:r>
              <a:rPr lang="en-US" altLang="ja-JP" sz="2400" dirty="0" smtClean="0"/>
              <a:t> &amp; </a:t>
            </a:r>
            <a:r>
              <a:rPr lang="en-US" altLang="ja-JP" sz="2400" dirty="0" err="1" smtClean="0"/>
              <a:t>Saxena</a:t>
            </a:r>
            <a:r>
              <a:rPr lang="en-US" altLang="ja-JP" sz="2400" dirty="0" smtClean="0"/>
              <a:t> 2004</a:t>
            </a:r>
            <a:r>
              <a:rPr lang="ja-JP" altLang="en-US" sz="2400" dirty="0" smtClean="0"/>
              <a:t> </a:t>
            </a:r>
            <a:r>
              <a:rPr lang="en-US" altLang="ja-JP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Gödel Prize</a:t>
            </a:r>
            <a:r>
              <a:rPr lang="en-US" altLang="ja-JP" sz="2400" dirty="0" smtClean="0"/>
              <a:t>]</a:t>
            </a:r>
            <a:endParaRPr kumimoji="1" lang="en-US" altLang="ja-JP" sz="2400" dirty="0" smtClean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-36512" y="5271591"/>
            <a:ext cx="9324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Rand. algorithm:</a:t>
            </a:r>
            <a:r>
              <a:rPr kumimoji="1" lang="en-US" altLang="ja-JP" sz="2400" dirty="0" smtClean="0"/>
              <a:t> O(n</a:t>
            </a:r>
            <a:r>
              <a:rPr kumimoji="1" lang="en-US" altLang="ja-JP" sz="2400" baseline="30000" dirty="0" smtClean="0"/>
              <a:t>3</a:t>
            </a:r>
            <a:r>
              <a:rPr kumimoji="1" lang="en-US" altLang="ja-JP" sz="2400" dirty="0" smtClean="0"/>
              <a:t>) time w/ </a:t>
            </a:r>
            <a:r>
              <a:rPr kumimoji="1" lang="en-US" altLang="ja-JP" sz="2400" dirty="0" err="1" smtClean="0"/>
              <a:t>succ</a:t>
            </a:r>
            <a:r>
              <a:rPr kumimoji="1" lang="en-US" altLang="ja-JP" sz="2400" dirty="0" smtClean="0"/>
              <a:t>. prob. 99% </a:t>
            </a:r>
            <a:r>
              <a:rPr lang="en-US" altLang="ja-JP" sz="2400" dirty="0" smtClean="0"/>
              <a:t>[Miller 1976, Rabin 1980]</a:t>
            </a:r>
            <a:endParaRPr kumimoji="1" lang="en-US" altLang="ja-JP" sz="2400" dirty="0" smtClean="0"/>
          </a:p>
        </p:txBody>
      </p:sp>
      <p:sp>
        <p:nvSpPr>
          <p:cNvPr id="18" name="角丸四角形 17"/>
          <p:cNvSpPr/>
          <p:nvPr/>
        </p:nvSpPr>
        <p:spPr>
          <a:xfrm>
            <a:off x="539552" y="2708920"/>
            <a:ext cx="8003232" cy="230425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0" name="グループ化 19"/>
          <p:cNvGrpSpPr/>
          <p:nvPr/>
        </p:nvGrpSpPr>
        <p:grpSpPr>
          <a:xfrm>
            <a:off x="1588840" y="3060249"/>
            <a:ext cx="6708888" cy="1808911"/>
            <a:chOff x="2950480" y="3636313"/>
            <a:chExt cx="6708888" cy="180891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テキスト ボックス 20"/>
                <p:cNvSpPr txBox="1"/>
                <p:nvPr/>
              </p:nvSpPr>
              <p:spPr>
                <a:xfrm>
                  <a:off x="2987824" y="3636313"/>
                  <a:ext cx="5867312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3200" dirty="0" smtClean="0"/>
                    <a:t>Input: n-bit number x (0 </a:t>
                  </a:r>
                  <a14:m>
                    <m:oMath xmlns:m="http://schemas.openxmlformats.org/officeDocument/2006/math">
                      <m:r>
                        <a:rPr lang="en-US" altLang="ja-JP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</m:oMath>
                  </a14:m>
                  <a:r>
                    <a:rPr kumimoji="1" lang="en-US" altLang="ja-JP" sz="3200" dirty="0" smtClean="0"/>
                    <a:t> N &lt; 2</a:t>
                  </a:r>
                  <a:r>
                    <a:rPr kumimoji="1" lang="en-US" altLang="ja-JP" sz="3200" baseline="30000" dirty="0" smtClean="0"/>
                    <a:t>n</a:t>
                  </a:r>
                  <a:r>
                    <a:rPr kumimoji="1" lang="en-US" altLang="ja-JP" sz="3200" dirty="0" smtClean="0"/>
                    <a:t>)</a:t>
                  </a:r>
                  <a:endParaRPr kumimoji="1" lang="ja-JP" altLang="en-US" sz="3200" dirty="0"/>
                </a:p>
              </p:txBody>
            </p:sp>
          </mc:Choice>
          <mc:Fallback xmlns="">
            <p:sp>
              <p:nvSpPr>
                <p:cNvPr id="21" name="テキスト ボックス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87824" y="3636313"/>
                  <a:ext cx="5867312" cy="584775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l="-2703" t="-12500" r="-624" b="-34375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テキスト ボックス 21"/>
                <p:cNvSpPr txBox="1"/>
                <p:nvPr/>
              </p:nvSpPr>
              <p:spPr>
                <a:xfrm>
                  <a:off x="2950480" y="4284385"/>
                  <a:ext cx="6708888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ja-JP" sz="3200" dirty="0" smtClean="0"/>
                    <a:t>Output</a:t>
                  </a:r>
                  <a:r>
                    <a:rPr kumimoji="1" lang="en-US" altLang="ja-JP" sz="3200" dirty="0" smtClean="0"/>
                    <a:t>: “Yes” </a:t>
                  </a:r>
                  <a:r>
                    <a:rPr lang="en-US" altLang="ja-JP" sz="3200" dirty="0"/>
                    <a:t>if </a:t>
                  </a:r>
                  <a:r>
                    <a:rPr lang="en-US" altLang="ja-JP" sz="3200" dirty="0" smtClean="0"/>
                    <a:t>x</a:t>
                  </a:r>
                  <a:r>
                    <a:rPr lang="ja-JP" altLang="en-US" sz="3200" dirty="0" smtClean="0"/>
                    <a:t> </a:t>
                  </a:r>
                  <a14:m>
                    <m:oMath xmlns:m="http://schemas.openxmlformats.org/officeDocument/2006/math">
                      <m:r>
                        <a:rPr lang="ja-JP" altLang="en-US" sz="3200" i="1">
                          <a:latin typeface="Cambria Math" panose="02040503050406030204" pitchFamily="18" charset="0"/>
                        </a:rPr>
                        <m:t>∈</m:t>
                      </m:r>
                    </m:oMath>
                  </a14:m>
                  <a:r>
                    <a:rPr lang="ja-JP" altLang="en-US" sz="3200" dirty="0"/>
                    <a:t> </a:t>
                  </a:r>
                  <a:r>
                    <a:rPr lang="en-US" altLang="ja-JP" sz="3200" dirty="0"/>
                    <a:t>PRIME </a:t>
                  </a:r>
                  <a:r>
                    <a:rPr lang="en-US" altLang="ja-JP" sz="3200" dirty="0" smtClean="0"/>
                    <a:t>(x </a:t>
                  </a:r>
                  <a:r>
                    <a:rPr lang="en-US" altLang="ja-JP" sz="3200" dirty="0"/>
                    <a:t>is prime)</a:t>
                  </a:r>
                  <a:endParaRPr kumimoji="1" lang="ja-JP" altLang="en-US" sz="3200" dirty="0"/>
                </a:p>
              </p:txBody>
            </p:sp>
          </mc:Choice>
          <mc:Fallback xmlns="">
            <p:sp>
              <p:nvSpPr>
                <p:cNvPr id="22" name="テキスト ボックス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50480" y="4284385"/>
                  <a:ext cx="6708888" cy="58477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2364" t="-12500" b="-34375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テキスト ボックス 22"/>
            <p:cNvSpPr txBox="1"/>
            <p:nvPr/>
          </p:nvSpPr>
          <p:spPr>
            <a:xfrm>
              <a:off x="4318632" y="4860449"/>
              <a:ext cx="286546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200" dirty="0" smtClean="0"/>
                <a:t> “No” otherwise</a:t>
              </a:r>
              <a:endParaRPr kumimoji="1" lang="ja-JP" altLang="en-US" sz="3200" dirty="0"/>
            </a:p>
          </p:txBody>
        </p:sp>
      </p:grpSp>
      <p:sp>
        <p:nvSpPr>
          <p:cNvPr id="13" name="角丸四角形 12"/>
          <p:cNvSpPr/>
          <p:nvPr/>
        </p:nvSpPr>
        <p:spPr>
          <a:xfrm>
            <a:off x="2123728" y="5250395"/>
            <a:ext cx="1368152" cy="504056"/>
          </a:xfrm>
          <a:prstGeom prst="round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角丸四角形 23"/>
          <p:cNvSpPr/>
          <p:nvPr/>
        </p:nvSpPr>
        <p:spPr>
          <a:xfrm>
            <a:off x="2123728" y="5919663"/>
            <a:ext cx="1512168" cy="504056"/>
          </a:xfrm>
          <a:prstGeom prst="round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角丸四角形吹き出し 16"/>
          <p:cNvSpPr/>
          <p:nvPr/>
        </p:nvSpPr>
        <p:spPr>
          <a:xfrm>
            <a:off x="3059832" y="4845600"/>
            <a:ext cx="2376264" cy="972688"/>
          </a:xfrm>
          <a:prstGeom prst="wedgeRoundRectCallout">
            <a:avLst>
              <a:gd name="adj1" fmla="val -56339"/>
              <a:gd name="adj2" fmla="val 70918"/>
              <a:gd name="adj3" fmla="val 16667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Polynomial-time slow-down</a:t>
            </a:r>
            <a:endParaRPr kumimoji="1" lang="ja-JP" altLang="en-US" sz="2000" dirty="0"/>
          </a:p>
        </p:txBody>
      </p:sp>
      <p:sp>
        <p:nvSpPr>
          <p:cNvPr id="25" name="角丸四角形 24"/>
          <p:cNvSpPr/>
          <p:nvPr/>
        </p:nvSpPr>
        <p:spPr>
          <a:xfrm>
            <a:off x="899592" y="2348880"/>
            <a:ext cx="468052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/>
              <a:t>Decision problem: PRIME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148648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6" grpId="0"/>
      <p:bldP spid="18" grpId="0" animBg="1"/>
      <p:bldP spid="13" grpId="0" animBg="1"/>
      <p:bldP spid="24" grpId="0" animBg="1"/>
      <p:bldP spid="17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/>
          <a:lstStyle/>
          <a:p>
            <a:r>
              <a:rPr lang="en-US" altLang="ja-JP" dirty="0" err="1" smtClean="0"/>
              <a:t>Derandomization</a:t>
            </a:r>
            <a:r>
              <a:rPr lang="en-US" altLang="ja-JP" dirty="0" smtClean="0"/>
              <a:t> Conjecture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611560" y="2924944"/>
            <a:ext cx="7920880" cy="172819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6000" dirty="0" smtClean="0"/>
              <a:t>BPP = P</a:t>
            </a:r>
          </a:p>
          <a:p>
            <a:pPr algn="ctr"/>
            <a:r>
              <a:rPr kumimoji="1" lang="en-US" altLang="ja-JP" sz="2800" dirty="0" smtClean="0"/>
              <a:t>Randomization yields </a:t>
            </a:r>
            <a:r>
              <a:rPr kumimoji="1" lang="en-US" altLang="ja-JP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</a:t>
            </a:r>
            <a:r>
              <a:rPr kumimoji="1" lang="en-US" altLang="ja-JP" sz="2800" dirty="0" smtClean="0"/>
              <a:t> exponential speed-up! 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22408" y="1412776"/>
            <a:ext cx="76100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Always poly-time </a:t>
            </a:r>
            <a:r>
              <a:rPr kumimoji="1" lang="en-US" altLang="ja-JP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derandomization</a:t>
            </a:r>
            <a:r>
              <a:rPr kumimoji="1" lang="en-US" altLang="ja-JP" sz="3200" dirty="0" smtClean="0"/>
              <a:t> possible?</a:t>
            </a:r>
            <a:endParaRPr kumimoji="1" lang="ja-JP" altLang="en-US" sz="3200" dirty="0"/>
          </a:p>
        </p:txBody>
      </p:sp>
      <p:sp>
        <p:nvSpPr>
          <p:cNvPr id="5" name="角丸四角形 4"/>
          <p:cNvSpPr/>
          <p:nvPr/>
        </p:nvSpPr>
        <p:spPr>
          <a:xfrm>
            <a:off x="971600" y="2501607"/>
            <a:ext cx="2376264" cy="60121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/>
              <a:t>Conjecture</a:t>
            </a:r>
            <a:endParaRPr kumimoji="1" lang="ja-JP" altLang="en-US" sz="3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27584" y="5013176"/>
            <a:ext cx="74072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b="1" dirty="0" smtClean="0"/>
              <a:t>P</a:t>
            </a:r>
            <a:r>
              <a:rPr kumimoji="1" lang="en-US" altLang="ja-JP" sz="3200" dirty="0" smtClean="0"/>
              <a:t> = {problem: poly-time </a:t>
            </a:r>
            <a:r>
              <a:rPr kumimoji="1" lang="en-US" altLang="ja-JP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det.</a:t>
            </a:r>
            <a:r>
              <a:rPr kumimoji="1" lang="en-US" altLang="ja-JP" sz="3200" dirty="0" smtClean="0"/>
              <a:t> TM computes}</a:t>
            </a:r>
            <a:endParaRPr kumimoji="1" lang="ja-JP" altLang="en-US" sz="3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95536" y="5517232"/>
            <a:ext cx="856279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b="1" dirty="0" smtClean="0"/>
              <a:t>BPP</a:t>
            </a:r>
            <a:r>
              <a:rPr kumimoji="1" lang="en-US" altLang="ja-JP" sz="3200" dirty="0" smtClean="0"/>
              <a:t> = {problem: poly-time </a:t>
            </a:r>
            <a:r>
              <a:rPr kumimoji="1" lang="en-US" altLang="ja-JP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prob.</a:t>
            </a:r>
            <a:r>
              <a:rPr kumimoji="1" lang="en-US" altLang="ja-JP" sz="3200" dirty="0" smtClean="0"/>
              <a:t> TM computes </a:t>
            </a:r>
          </a:p>
          <a:p>
            <a:r>
              <a:rPr lang="en-US" altLang="ja-JP" sz="3200" dirty="0"/>
              <a:t> </a:t>
            </a:r>
            <a:r>
              <a:rPr lang="en-US" altLang="ja-JP" sz="3200" dirty="0" smtClean="0"/>
              <a:t>                                                      </a:t>
            </a:r>
            <a:r>
              <a:rPr kumimoji="1" lang="en-US" altLang="ja-JP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w/ bounded errors</a:t>
            </a:r>
            <a:r>
              <a:rPr kumimoji="1" lang="en-US" altLang="ja-JP" sz="3200" dirty="0" smtClean="0"/>
              <a:t>}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682905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Class BPP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457200" y="2342288"/>
            <a:ext cx="8229600" cy="375100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ja-JP" dirty="0" smtClean="0"/>
          </a:p>
        </p:txBody>
      </p:sp>
      <p:sp>
        <p:nvSpPr>
          <p:cNvPr id="5" name="角丸四角形 4"/>
          <p:cNvSpPr/>
          <p:nvPr/>
        </p:nvSpPr>
        <p:spPr>
          <a:xfrm>
            <a:off x="1187624" y="1988840"/>
            <a:ext cx="6542180" cy="50405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/>
              <a:t>Class BPP (</a:t>
            </a:r>
            <a:r>
              <a:rPr kumimoji="1" lang="en-US" altLang="ja-JP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kumimoji="1" lang="en-US" altLang="ja-JP" sz="2800" dirty="0" smtClean="0"/>
              <a:t>ounded-error </a:t>
            </a:r>
            <a:r>
              <a:rPr kumimoji="1" lang="en-US" altLang="ja-JP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kumimoji="1" lang="en-US" altLang="ja-JP" sz="2800" dirty="0" smtClean="0"/>
              <a:t>rob. </a:t>
            </a:r>
            <a:r>
              <a:rPr kumimoji="1" lang="en-US" altLang="ja-JP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kumimoji="1" lang="en-US" altLang="ja-JP" sz="2800" dirty="0" smtClean="0"/>
              <a:t>oly-time)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15616" y="2638653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L</a:t>
            </a:r>
            <a:r>
              <a:rPr kumimoji="1" lang="ja-JP" altLang="en-US" sz="3600" dirty="0" smtClean="0"/>
              <a:t>∈</a:t>
            </a:r>
            <a:r>
              <a:rPr kumimoji="1" lang="en-US" altLang="ja-JP" sz="3600" dirty="0" smtClean="0"/>
              <a:t>BPP</a:t>
            </a:r>
            <a:endParaRPr kumimoji="1" lang="ja-JP" altLang="en-US" sz="36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667423" y="3122965"/>
            <a:ext cx="8338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x</a:t>
            </a:r>
            <a:r>
              <a:rPr lang="ja-JP" altLang="en-US" sz="3600" dirty="0" smtClean="0"/>
              <a:t>∊</a:t>
            </a:r>
            <a:r>
              <a:rPr kumimoji="1" lang="en-US" altLang="ja-JP" sz="3600" dirty="0" smtClean="0"/>
              <a:t>L</a:t>
            </a:r>
            <a:endParaRPr kumimoji="1" lang="ja-JP" altLang="en-US" sz="3600" dirty="0"/>
          </a:p>
        </p:txBody>
      </p:sp>
      <p:sp>
        <p:nvSpPr>
          <p:cNvPr id="8" name="右矢印 7"/>
          <p:cNvSpPr/>
          <p:nvPr/>
        </p:nvSpPr>
        <p:spPr>
          <a:xfrm>
            <a:off x="3541380" y="3337248"/>
            <a:ext cx="576064" cy="242316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667423" y="3697288"/>
            <a:ext cx="8739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x</a:t>
            </a:r>
            <a:r>
              <a:rPr kumimoji="1" lang="ja-JP" altLang="en-US" sz="3600" dirty="0" smtClean="0"/>
              <a:t>∉</a:t>
            </a:r>
            <a:r>
              <a:rPr kumimoji="1" lang="en-US" altLang="ja-JP" sz="3600" dirty="0" smtClean="0"/>
              <a:t>L</a:t>
            </a:r>
            <a:endParaRPr kumimoji="1" lang="ja-JP" altLang="en-US" sz="3600" dirty="0"/>
          </a:p>
        </p:txBody>
      </p:sp>
      <p:sp>
        <p:nvSpPr>
          <p:cNvPr id="10" name="左右矢印 9"/>
          <p:cNvSpPr/>
          <p:nvPr/>
        </p:nvSpPr>
        <p:spPr>
          <a:xfrm>
            <a:off x="1381140" y="3525204"/>
            <a:ext cx="1008112" cy="432048"/>
          </a:xfrm>
          <a:prstGeom prst="left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Def</a:t>
            </a:r>
            <a:endParaRPr kumimoji="1" lang="ja-JP" altLang="en-US" dirty="0"/>
          </a:p>
        </p:txBody>
      </p:sp>
      <p:sp>
        <p:nvSpPr>
          <p:cNvPr id="11" name="右矢印 10"/>
          <p:cNvSpPr/>
          <p:nvPr/>
        </p:nvSpPr>
        <p:spPr>
          <a:xfrm>
            <a:off x="3541380" y="3913312"/>
            <a:ext cx="576064" cy="242316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189452" y="3135240"/>
            <a:ext cx="41269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err="1" smtClean="0"/>
              <a:t>Pr</a:t>
            </a:r>
            <a:r>
              <a:rPr lang="en-US" altLang="ja-JP" sz="3600" baseline="-25000" dirty="0" err="1" smtClean="0"/>
              <a:t>r</a:t>
            </a:r>
            <a:r>
              <a:rPr lang="en-US" altLang="ja-JP" sz="3600" dirty="0" smtClean="0"/>
              <a:t>[A(</a:t>
            </a:r>
            <a:r>
              <a:rPr lang="en-US" altLang="ja-JP" sz="3600" dirty="0" err="1" smtClean="0"/>
              <a:t>x,r</a:t>
            </a:r>
            <a:r>
              <a:rPr lang="en-US" altLang="ja-JP" sz="3600" dirty="0" smtClean="0"/>
              <a:t>) = Yes] &gt; 2/3</a:t>
            </a:r>
            <a:endParaRPr kumimoji="1" lang="ja-JP" altLang="en-US" sz="36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233949" y="4492277"/>
            <a:ext cx="386003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r is uniform over {0,1}</a:t>
            </a:r>
            <a:r>
              <a:rPr lang="en-US" altLang="ja-JP" sz="2800" baseline="30000" dirty="0" smtClean="0"/>
              <a:t>m</a:t>
            </a:r>
          </a:p>
          <a:p>
            <a:r>
              <a:rPr lang="en-US" altLang="ja-JP" sz="2800" dirty="0"/>
              <a:t>m</a:t>
            </a:r>
            <a:r>
              <a:rPr lang="en-US" altLang="ja-JP" sz="2800" dirty="0" smtClean="0"/>
              <a:t> = |r| = poly(|x|)</a:t>
            </a:r>
          </a:p>
          <a:p>
            <a:r>
              <a:rPr lang="en-US" altLang="ja-JP" sz="2800" dirty="0" smtClean="0"/>
              <a:t>A(</a:t>
            </a:r>
            <a:r>
              <a:rPr lang="ja-JP" altLang="en-US" sz="2800" dirty="0" smtClean="0"/>
              <a:t>・</a:t>
            </a:r>
            <a:r>
              <a:rPr lang="en-US" altLang="ja-JP" sz="2800" dirty="0" smtClean="0"/>
              <a:t>,</a:t>
            </a:r>
            <a:r>
              <a:rPr lang="ja-JP" altLang="en-US" sz="2800" dirty="0" smtClean="0"/>
              <a:t>・</a:t>
            </a:r>
            <a:r>
              <a:rPr lang="en-US" altLang="ja-JP" sz="2800" dirty="0" smtClean="0"/>
              <a:t>)</a:t>
            </a:r>
            <a:r>
              <a:rPr kumimoji="1" lang="en-US" altLang="ja-JP" sz="2800" dirty="0" smtClean="0"/>
              <a:t>: poly-time det. TM</a:t>
            </a:r>
            <a:endParaRPr kumimoji="1" lang="ja-JP" altLang="en-US" sz="28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193614" y="3699029"/>
            <a:ext cx="40671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err="1" smtClean="0"/>
              <a:t>Pr</a:t>
            </a:r>
            <a:r>
              <a:rPr lang="en-US" altLang="ja-JP" sz="3600" baseline="-25000" dirty="0" err="1" smtClean="0"/>
              <a:t>r</a:t>
            </a:r>
            <a:r>
              <a:rPr lang="en-US" altLang="ja-JP" sz="3600" dirty="0" smtClean="0"/>
              <a:t>[A(</a:t>
            </a:r>
            <a:r>
              <a:rPr lang="en-US" altLang="ja-JP" sz="3600" dirty="0" err="1" smtClean="0"/>
              <a:t>x,r</a:t>
            </a:r>
            <a:r>
              <a:rPr lang="en-US" altLang="ja-JP" sz="3600" dirty="0" smtClean="0"/>
              <a:t>) = No] &gt; 2/3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16652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9" grpId="0"/>
      <p:bldP spid="10" grpId="0" animBg="1"/>
      <p:bldP spid="11" grpId="0" animBg="1"/>
      <p:bldP spid="12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Nondeterministic Version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611560" y="1700808"/>
            <a:ext cx="7920880" cy="115212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6000" dirty="0" smtClean="0"/>
              <a:t>AM = NP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971600" y="1412776"/>
            <a:ext cx="2376264" cy="50405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/>
              <a:t>Conjecture</a:t>
            </a:r>
            <a:endParaRPr kumimoji="1" lang="ja-JP" altLang="en-US" sz="3200" dirty="0"/>
          </a:p>
        </p:txBody>
      </p:sp>
      <p:sp>
        <p:nvSpPr>
          <p:cNvPr id="6" name="角丸四角形 5"/>
          <p:cNvSpPr/>
          <p:nvPr/>
        </p:nvSpPr>
        <p:spPr>
          <a:xfrm>
            <a:off x="273252" y="3501008"/>
            <a:ext cx="8475212" cy="302433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ja-JP" dirty="0" smtClean="0"/>
          </a:p>
        </p:txBody>
      </p:sp>
      <p:sp>
        <p:nvSpPr>
          <p:cNvPr id="7" name="角丸四角形 6"/>
          <p:cNvSpPr/>
          <p:nvPr/>
        </p:nvSpPr>
        <p:spPr>
          <a:xfrm>
            <a:off x="838132" y="3147560"/>
            <a:ext cx="6542180" cy="50405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/>
              <a:t>Class </a:t>
            </a:r>
            <a:r>
              <a:rPr lang="en-US" altLang="ja-JP" sz="2800" dirty="0" smtClean="0"/>
              <a:t>AM</a:t>
            </a:r>
            <a:r>
              <a:rPr kumimoji="1" lang="en-US" altLang="ja-JP" sz="2800" dirty="0" smtClean="0"/>
              <a:t> (</a:t>
            </a:r>
            <a:r>
              <a:rPr kumimoji="1" lang="en-US" altLang="ja-JP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kumimoji="1" lang="en-US" altLang="ja-JP" sz="2800" dirty="0" smtClean="0"/>
              <a:t>rthur-</a:t>
            </a:r>
            <a:r>
              <a:rPr kumimoji="1" lang="en-US" altLang="ja-JP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kumimoji="1" lang="en-US" altLang="ja-JP" sz="2800" dirty="0" smtClean="0"/>
              <a:t>erlin Games)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49386" y="3645024"/>
            <a:ext cx="1502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L</a:t>
            </a:r>
            <a:r>
              <a:rPr kumimoji="1" lang="ja-JP" altLang="en-US" sz="3600" dirty="0" smtClean="0"/>
              <a:t>∈</a:t>
            </a:r>
            <a:r>
              <a:rPr kumimoji="1" lang="en-US" altLang="ja-JP" sz="3600" dirty="0" smtClean="0"/>
              <a:t>AM</a:t>
            </a:r>
            <a:endParaRPr kumimoji="1" lang="ja-JP" altLang="en-US" sz="36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01455" y="4222829"/>
            <a:ext cx="8338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x</a:t>
            </a:r>
            <a:r>
              <a:rPr lang="ja-JP" altLang="en-US" sz="3600" dirty="0" smtClean="0"/>
              <a:t>∊</a:t>
            </a:r>
            <a:r>
              <a:rPr kumimoji="1" lang="en-US" altLang="ja-JP" sz="3600" dirty="0" smtClean="0"/>
              <a:t>L</a:t>
            </a:r>
            <a:endParaRPr kumimoji="1" lang="ja-JP" altLang="en-US" sz="3600" dirty="0"/>
          </a:p>
        </p:txBody>
      </p:sp>
      <p:sp>
        <p:nvSpPr>
          <p:cNvPr id="10" name="右矢印 9"/>
          <p:cNvSpPr/>
          <p:nvPr/>
        </p:nvSpPr>
        <p:spPr>
          <a:xfrm>
            <a:off x="2775412" y="4437112"/>
            <a:ext cx="576064" cy="242316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901455" y="4797152"/>
            <a:ext cx="8739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x</a:t>
            </a:r>
            <a:r>
              <a:rPr kumimoji="1" lang="ja-JP" altLang="en-US" sz="3600" dirty="0" smtClean="0"/>
              <a:t>∉</a:t>
            </a:r>
            <a:r>
              <a:rPr kumimoji="1" lang="en-US" altLang="ja-JP" sz="3600" dirty="0" smtClean="0"/>
              <a:t>L</a:t>
            </a:r>
            <a:endParaRPr kumimoji="1" lang="ja-JP" altLang="en-US" sz="3600" dirty="0"/>
          </a:p>
        </p:txBody>
      </p:sp>
      <p:sp>
        <p:nvSpPr>
          <p:cNvPr id="12" name="左右矢印 11"/>
          <p:cNvSpPr/>
          <p:nvPr/>
        </p:nvSpPr>
        <p:spPr>
          <a:xfrm>
            <a:off x="755576" y="4625068"/>
            <a:ext cx="1008112" cy="432048"/>
          </a:xfrm>
          <a:prstGeom prst="left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Def</a:t>
            </a:r>
            <a:endParaRPr kumimoji="1" lang="ja-JP" altLang="en-US" dirty="0"/>
          </a:p>
        </p:txBody>
      </p:sp>
      <p:sp>
        <p:nvSpPr>
          <p:cNvPr id="13" name="右矢印 12"/>
          <p:cNvSpPr/>
          <p:nvPr/>
        </p:nvSpPr>
        <p:spPr>
          <a:xfrm>
            <a:off x="2775412" y="5013176"/>
            <a:ext cx="576064" cy="242316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/>
              <p:cNvSpPr txBox="1"/>
              <p:nvPr/>
            </p:nvSpPr>
            <p:spPr>
              <a:xfrm>
                <a:off x="3423484" y="4235104"/>
                <a:ext cx="535364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3600" dirty="0" err="1" smtClean="0"/>
                  <a:t>Pr</a:t>
                </a:r>
                <a:r>
                  <a:rPr lang="en-US" altLang="ja-JP" sz="3600" baseline="-25000" dirty="0" err="1" smtClean="0"/>
                  <a:t>r</a:t>
                </a:r>
                <a:r>
                  <a:rPr lang="en-US" altLang="ja-JP" sz="3600" dirty="0" smtClean="0"/>
                  <a:t>[</a:t>
                </a:r>
                <a14:m>
                  <m:oMath xmlns:m="http://schemas.openxmlformats.org/officeDocument/2006/math">
                    <m:r>
                      <a:rPr lang="en-US" altLang="ja-JP" sz="360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∃</m:t>
                    </m:r>
                  </m:oMath>
                </a14:m>
                <a:r>
                  <a:rPr lang="en-US" altLang="ja-JP" sz="36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w</a:t>
                </a:r>
                <a:r>
                  <a:rPr lang="en-US" altLang="ja-JP" sz="3600" dirty="0" smtClean="0"/>
                  <a:t>: A(</a:t>
                </a:r>
                <a:r>
                  <a:rPr lang="en-US" altLang="ja-JP" sz="3600" dirty="0" err="1" smtClean="0"/>
                  <a:t>x,w,r</a:t>
                </a:r>
                <a:r>
                  <a:rPr lang="en-US" altLang="ja-JP" sz="3600" dirty="0" smtClean="0"/>
                  <a:t>) = Yes] &gt; 2/3</a:t>
                </a:r>
                <a:endParaRPr kumimoji="1" lang="ja-JP" altLang="en-US" sz="3600" dirty="0"/>
              </a:p>
            </p:txBody>
          </p:sp>
        </mc:Choice>
        <mc:Fallback xmlns="">
          <p:sp>
            <p:nvSpPr>
              <p:cNvPr id="14" name="テキスト ボックス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3484" y="4235104"/>
                <a:ext cx="5353645" cy="646331"/>
              </a:xfrm>
              <a:prstGeom prst="rect">
                <a:avLst/>
              </a:prstGeom>
              <a:blipFill rotWithShape="0">
                <a:blip r:embed="rId4"/>
                <a:stretch>
                  <a:fillRect l="-3531" t="-16038" r="-2506" b="-4056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テキスト ボックス 14"/>
          <p:cNvSpPr txBox="1"/>
          <p:nvPr/>
        </p:nvSpPr>
        <p:spPr>
          <a:xfrm>
            <a:off x="4161684" y="5445224"/>
            <a:ext cx="412933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|</a:t>
            </a:r>
            <a:r>
              <a:rPr lang="en-US" altLang="ja-JP" sz="2800" dirty="0"/>
              <a:t>r</a:t>
            </a:r>
            <a:r>
              <a:rPr lang="en-US" altLang="ja-JP" sz="2800" dirty="0" smtClean="0"/>
              <a:t>|,|w| = poly(|x|)</a:t>
            </a:r>
          </a:p>
          <a:p>
            <a:r>
              <a:rPr lang="en-US" altLang="ja-JP" sz="2800" dirty="0" smtClean="0"/>
              <a:t>A(</a:t>
            </a:r>
            <a:r>
              <a:rPr lang="ja-JP" altLang="en-US" sz="2800" dirty="0" smtClean="0"/>
              <a:t>・</a:t>
            </a:r>
            <a:r>
              <a:rPr lang="en-US" altLang="ja-JP" sz="2800" dirty="0"/>
              <a:t>,</a:t>
            </a:r>
            <a:r>
              <a:rPr lang="ja-JP" altLang="en-US" sz="2800" dirty="0" smtClean="0"/>
              <a:t>・</a:t>
            </a:r>
            <a:r>
              <a:rPr lang="en-US" altLang="ja-JP" sz="2800" dirty="0" smtClean="0"/>
              <a:t>,</a:t>
            </a:r>
            <a:r>
              <a:rPr lang="ja-JP" altLang="en-US" sz="2800" dirty="0" smtClean="0"/>
              <a:t>・</a:t>
            </a:r>
            <a:r>
              <a:rPr lang="en-US" altLang="ja-JP" sz="2800" dirty="0" smtClean="0"/>
              <a:t>)</a:t>
            </a:r>
            <a:r>
              <a:rPr kumimoji="1" lang="en-US" altLang="ja-JP" sz="2800" dirty="0" smtClean="0"/>
              <a:t>: poly-time det. TM</a:t>
            </a:r>
            <a:endParaRPr kumimoji="1" lang="ja-JP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/>
              <p:cNvSpPr txBox="1"/>
              <p:nvPr/>
            </p:nvSpPr>
            <p:spPr>
              <a:xfrm>
                <a:off x="3427646" y="4798893"/>
                <a:ext cx="531305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3600" dirty="0" err="1" smtClean="0"/>
                  <a:t>Pr</a:t>
                </a:r>
                <a:r>
                  <a:rPr lang="en-US" altLang="ja-JP" sz="3600" baseline="-25000" dirty="0" err="1" smtClean="0"/>
                  <a:t>r</a:t>
                </a:r>
                <a:r>
                  <a:rPr lang="en-US" altLang="ja-JP" sz="3600" dirty="0" smtClean="0"/>
                  <a:t>[</a:t>
                </a:r>
                <a14:m>
                  <m:oMath xmlns:m="http://schemas.openxmlformats.org/officeDocument/2006/math">
                    <m:r>
                      <a:rPr lang="ja-JP" altLang="en-US" sz="36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∀</m:t>
                    </m:r>
                  </m:oMath>
                </a14:m>
                <a:r>
                  <a:rPr lang="en-US" altLang="ja-JP" sz="36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w</a:t>
                </a:r>
                <a:r>
                  <a:rPr lang="en-US" altLang="ja-JP" sz="3600" dirty="0" smtClean="0"/>
                  <a:t>: A(</a:t>
                </a:r>
                <a:r>
                  <a:rPr lang="en-US" altLang="ja-JP" sz="3600" dirty="0" err="1" smtClean="0"/>
                  <a:t>x,w,r</a:t>
                </a:r>
                <a:r>
                  <a:rPr lang="en-US" altLang="ja-JP" sz="3600" dirty="0" smtClean="0"/>
                  <a:t>) = No] &gt; 2/3</a:t>
                </a:r>
                <a:endParaRPr kumimoji="1" lang="ja-JP" altLang="en-US" sz="3600" dirty="0"/>
              </a:p>
            </p:txBody>
          </p:sp>
        </mc:Choice>
        <mc:Fallback xmlns="">
          <p:sp>
            <p:nvSpPr>
              <p:cNvPr id="16" name="テキスト ボックス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7646" y="4798893"/>
                <a:ext cx="5313058" cy="646331"/>
              </a:xfrm>
              <a:prstGeom prst="rect">
                <a:avLst/>
              </a:prstGeom>
              <a:blipFill rotWithShape="0">
                <a:blip r:embed="rId5"/>
                <a:stretch>
                  <a:fillRect l="-3440" t="-15094" r="-2523" b="-4150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4870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/>
      <p:bldP spid="10" grpId="0" animBg="1"/>
      <p:bldP spid="11" grpId="0"/>
      <p:bldP spid="12" grpId="0" animBg="1"/>
      <p:bldP spid="13" grpId="0" animBg="1"/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Hardness vs. Randomness Trade-offs</a:t>
            </a:r>
            <a:br>
              <a:rPr lang="en-US" altLang="ja-JP" dirty="0"/>
            </a:br>
            <a:r>
              <a:rPr lang="en-US" altLang="ja-JP" dirty="0"/>
              <a:t>[Yao </a:t>
            </a:r>
            <a:r>
              <a:rPr lang="en-US" altLang="ja-JP" dirty="0" smtClean="0"/>
              <a:t>’82</a:t>
            </a:r>
            <a:r>
              <a:rPr lang="en-US" altLang="ja-JP" dirty="0"/>
              <a:t>, Blum &amp; </a:t>
            </a:r>
            <a:r>
              <a:rPr lang="en-US" altLang="ja-JP" dirty="0" err="1"/>
              <a:t>Micali</a:t>
            </a:r>
            <a:r>
              <a:rPr lang="en-US" altLang="ja-JP" dirty="0"/>
              <a:t> </a:t>
            </a:r>
            <a:r>
              <a:rPr lang="en-US" altLang="ja-JP" dirty="0" smtClean="0"/>
              <a:t>’84</a:t>
            </a:r>
            <a:r>
              <a:rPr lang="en-US" altLang="ja-JP" dirty="0"/>
              <a:t>]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808"/>
          </a:xfrm>
        </p:spPr>
        <p:txBody>
          <a:bodyPr>
            <a:normAutofit fontScale="92500"/>
          </a:bodyPr>
          <a:lstStyle/>
          <a:p>
            <a:r>
              <a:rPr lang="en-US" altLang="ja-JP" dirty="0"/>
              <a:t>H</a:t>
            </a:r>
            <a:r>
              <a:rPr kumimoji="1" lang="en-US" altLang="ja-JP" dirty="0" smtClean="0"/>
              <a:t>ard problem exists</a:t>
            </a:r>
            <a:r>
              <a:rPr lang="en-US" altLang="ja-JP" dirty="0"/>
              <a:t> 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>
                <a:sym typeface="Wingdings" pitchFamily="2" charset="2"/>
              </a:rPr>
              <a:t>      Good </a:t>
            </a: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Pseudo-Random Generator</a:t>
            </a:r>
            <a:r>
              <a:rPr lang="en-US" altLang="ja-JP" dirty="0" smtClean="0">
                <a:sym typeface="Wingdings" pitchFamily="2" charset="2"/>
              </a:rPr>
              <a:t> (PRG)</a:t>
            </a:r>
            <a:r>
              <a:rPr kumimoji="1" lang="en-US" altLang="ja-JP" dirty="0" smtClean="0"/>
              <a:t> exists.</a:t>
            </a:r>
          </a:p>
          <a:p>
            <a:r>
              <a:rPr lang="en-US" altLang="ja-JP" dirty="0" smtClean="0"/>
              <a:t>Simulate randomized algorithms det.ly with PRG!</a:t>
            </a:r>
            <a:endParaRPr kumimoji="1" lang="ja-JP" altLang="en-US" dirty="0"/>
          </a:p>
        </p:txBody>
      </p:sp>
      <p:sp>
        <p:nvSpPr>
          <p:cNvPr id="9" name="角丸四角形 8"/>
          <p:cNvSpPr/>
          <p:nvPr/>
        </p:nvSpPr>
        <p:spPr>
          <a:xfrm>
            <a:off x="357158" y="3762416"/>
            <a:ext cx="8572560" cy="2906944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83568" y="3481844"/>
            <a:ext cx="5015027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Theorem</a:t>
            </a:r>
            <a:r>
              <a:rPr kumimoji="1" lang="ja-JP" altLang="en-US" sz="2800" dirty="0" smtClean="0"/>
              <a:t> </a:t>
            </a:r>
            <a:r>
              <a:rPr kumimoji="1" lang="en-US" altLang="ja-JP" sz="2000" dirty="0" smtClean="0"/>
              <a:t>[Impagliazzo &amp; </a:t>
            </a:r>
            <a:r>
              <a:rPr kumimoji="1" lang="en-US" altLang="ja-JP" sz="2000" dirty="0" err="1" smtClean="0"/>
              <a:t>Wigderson</a:t>
            </a:r>
            <a:r>
              <a:rPr kumimoji="1" lang="en-US" altLang="ja-JP" sz="2000" dirty="0" smtClean="0"/>
              <a:t> 1998]</a:t>
            </a:r>
            <a:endParaRPr kumimoji="1" lang="ja-JP" alt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1151689" y="4077072"/>
                <a:ext cx="7064049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altLang="ja-JP" sz="2800" i="1" smtClean="0">
                        <a:latin typeface="Cambria Math"/>
                        <a:ea typeface="Cambria Math"/>
                      </a:rPr>
                      <m:t>∃</m:t>
                    </m:r>
                  </m:oMath>
                </a14:m>
                <a:r>
                  <a:rPr lang="en-US" altLang="ja-JP" sz="2800" dirty="0" smtClean="0"/>
                  <a:t>2</a:t>
                </a:r>
                <a:r>
                  <a:rPr lang="en-US" altLang="ja-JP" sz="2800" baseline="30000" dirty="0" smtClean="0"/>
                  <a:t>O(</a:t>
                </a:r>
                <a14:m>
                  <m:oMath xmlns:m="http://schemas.openxmlformats.org/officeDocument/2006/math">
                    <m:r>
                      <a:rPr lang="en-US" altLang="ja-JP" sz="2800" i="1" baseline="30000" dirty="0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altLang="ja-JP" sz="2800" baseline="30000" dirty="0" smtClean="0"/>
                  <a:t>)</a:t>
                </a:r>
                <a:r>
                  <a:rPr lang="en-US" altLang="ja-JP" sz="2800" dirty="0" smtClean="0"/>
                  <a:t>-time computable</a:t>
                </a:r>
                <a:r>
                  <a:rPr lang="ja-JP" altLang="en-US" sz="2800" dirty="0"/>
                  <a:t> </a:t>
                </a:r>
                <a:r>
                  <a:rPr lang="en-US" altLang="ja-JP" sz="2800" dirty="0" smtClean="0"/>
                  <a:t>decision problem H</a:t>
                </a:r>
              </a:p>
              <a:p>
                <a:pPr algn="ctr"/>
                <a:r>
                  <a:rPr lang="en-US" altLang="ja-JP" sz="2800" dirty="0" err="1" smtClean="0"/>
                  <a:t>s.t.</a:t>
                </a:r>
                <a:r>
                  <a:rPr lang="en-US" altLang="ja-JP" sz="2800" dirty="0" smtClean="0"/>
                  <a:t> </a:t>
                </a:r>
                <a:r>
                  <a:rPr lang="en-US" altLang="ja-JP" sz="28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no</a:t>
                </a:r>
                <a:r>
                  <a:rPr lang="en-US" altLang="ja-JP" sz="2800" dirty="0" smtClean="0"/>
                  <a:t> 2</a:t>
                </a:r>
                <a:r>
                  <a:rPr lang="en-US" altLang="ja-JP" sz="2800" baseline="30000" dirty="0" smtClean="0"/>
                  <a:t>0.1</a:t>
                </a:r>
                <a14:m>
                  <m:oMath xmlns:m="http://schemas.openxmlformats.org/officeDocument/2006/math">
                    <m:r>
                      <a:rPr lang="en-US" altLang="ja-JP" sz="2800" i="1" baseline="30000" dirty="0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altLang="ja-JP" sz="2800" dirty="0" smtClean="0"/>
                  <a:t>-size circuit can compute for every </a:t>
                </a:r>
                <a14:m>
                  <m:oMath xmlns:m="http://schemas.openxmlformats.org/officeDocument/2006/math">
                    <m:r>
                      <a:rPr lang="en-US" altLang="ja-JP" sz="2800" i="1" dirty="0" smtClean="0">
                        <a:latin typeface="Cambria Math"/>
                      </a:rPr>
                      <m:t>𝑛</m:t>
                    </m:r>
                  </m:oMath>
                </a14:m>
                <a:endParaRPr lang="en-US" altLang="ja-JP" sz="2800" dirty="0" smtClean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1689" y="4077072"/>
                <a:ext cx="7064049" cy="954107"/>
              </a:xfrm>
              <a:prstGeom prst="rect">
                <a:avLst/>
              </a:prstGeom>
              <a:blipFill rotWithShape="0">
                <a:blip r:embed="rId3"/>
                <a:stretch>
                  <a:fillRect l="-1294" t="-6410" b="-2115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下矢印 14"/>
          <p:cNvSpPr/>
          <p:nvPr/>
        </p:nvSpPr>
        <p:spPr>
          <a:xfrm>
            <a:off x="4447408" y="5075748"/>
            <a:ext cx="484632" cy="36947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313818" y="5373216"/>
            <a:ext cx="673274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3200" dirty="0" smtClean="0"/>
              <a:t>BPP = P</a:t>
            </a:r>
          </a:p>
          <a:p>
            <a:pPr algn="ctr"/>
            <a:r>
              <a:rPr lang="en-US" altLang="ja-JP" sz="2400" dirty="0" smtClean="0"/>
              <a:t>(L is computed in prob. poly-time w/ bounded errors</a:t>
            </a:r>
          </a:p>
          <a:p>
            <a:pPr algn="ctr"/>
            <a:r>
              <a:rPr lang="en-US" altLang="ja-JP" sz="2400" dirty="0" smtClean="0">
                <a:sym typeface="Wingdings" panose="05000000000000000000" pitchFamily="2" charset="2"/>
              </a:rPr>
              <a:t> L is computed in det. </a:t>
            </a:r>
            <a:r>
              <a:rPr lang="en-US" altLang="ja-JP" sz="2400" dirty="0">
                <a:sym typeface="Wingdings" panose="05000000000000000000" pitchFamily="2" charset="2"/>
              </a:rPr>
              <a:t>p</a:t>
            </a:r>
            <a:r>
              <a:rPr lang="en-US" altLang="ja-JP" sz="2400" dirty="0" smtClean="0">
                <a:sym typeface="Wingdings" panose="05000000000000000000" pitchFamily="2" charset="2"/>
              </a:rPr>
              <a:t>oly-time</a:t>
            </a:r>
            <a:r>
              <a:rPr lang="en-US" altLang="ja-JP" sz="2400" dirty="0" smtClean="0"/>
              <a:t>)</a:t>
            </a:r>
          </a:p>
        </p:txBody>
      </p:sp>
      <p:sp>
        <p:nvSpPr>
          <p:cNvPr id="5" name="角丸四角形吹き出し 4"/>
          <p:cNvSpPr/>
          <p:nvPr/>
        </p:nvSpPr>
        <p:spPr>
          <a:xfrm>
            <a:off x="4283968" y="1843663"/>
            <a:ext cx="4536504" cy="1387026"/>
          </a:xfrm>
          <a:prstGeom prst="wedgeRoundRectCallout">
            <a:avLst>
              <a:gd name="adj1" fmla="val -40963"/>
              <a:gd name="adj2" fmla="val 73553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Similar theorem holds </a:t>
            </a:r>
          </a:p>
          <a:p>
            <a:pPr algn="ctr"/>
            <a:r>
              <a:rPr kumimoji="1" lang="en-US" altLang="ja-JP" sz="2400" dirty="0" smtClean="0"/>
              <a:t>in </a:t>
            </a:r>
            <a:r>
              <a:rPr kumimoji="1" lang="en-US" altLang="ja-JP" sz="2400" dirty="0" err="1" smtClean="0"/>
              <a:t>nondet</a:t>
            </a:r>
            <a:r>
              <a:rPr kumimoji="1" lang="en-US" altLang="ja-JP" sz="2400" dirty="0" smtClean="0"/>
              <a:t>. version (AM=NP)</a:t>
            </a:r>
          </a:p>
          <a:p>
            <a:pPr algn="ctr"/>
            <a:r>
              <a:rPr lang="en-US" altLang="ja-JP" sz="2400" dirty="0" smtClean="0"/>
              <a:t>[</a:t>
            </a:r>
            <a:r>
              <a:rPr lang="en-US" altLang="ja-JP" sz="2400" dirty="0" err="1" smtClean="0"/>
              <a:t>Klivans</a:t>
            </a:r>
            <a:r>
              <a:rPr lang="en-US" altLang="ja-JP" sz="2400" dirty="0" smtClean="0"/>
              <a:t> &amp; van </a:t>
            </a:r>
            <a:r>
              <a:rPr lang="en-US" altLang="ja-JP" sz="2400" dirty="0" err="1" smtClean="0"/>
              <a:t>Melkebeek</a:t>
            </a:r>
            <a:r>
              <a:rPr lang="en-US" altLang="ja-JP" sz="2400" dirty="0" smtClean="0"/>
              <a:t> 2001]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866397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/>
      <p:bldP spid="15" grpId="0" animBg="1"/>
      <p:bldP spid="16" grpId="0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Circuit</a:t>
            </a:r>
            <a:endParaRPr kumimoji="1" lang="ja-JP" altLang="en-US" dirty="0"/>
          </a:p>
        </p:txBody>
      </p:sp>
      <p:sp>
        <p:nvSpPr>
          <p:cNvPr id="3" name="円/楕円 2"/>
          <p:cNvSpPr/>
          <p:nvPr/>
        </p:nvSpPr>
        <p:spPr>
          <a:xfrm>
            <a:off x="4836127" y="5733256"/>
            <a:ext cx="792088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>
                <a:solidFill>
                  <a:prstClr val="black"/>
                </a:solidFill>
              </a:rPr>
              <a:t>x</a:t>
            </a:r>
            <a:r>
              <a:rPr lang="en-US" altLang="ja-JP" sz="3600" baseline="-25000" dirty="0" smtClean="0">
                <a:solidFill>
                  <a:prstClr val="black"/>
                </a:solidFill>
              </a:rPr>
              <a:t>3</a:t>
            </a:r>
            <a:endParaRPr lang="ja-JP" altLang="en-US" sz="3600" baseline="-25000" dirty="0">
              <a:solidFill>
                <a:prstClr val="black"/>
              </a:solidFill>
            </a:endParaRPr>
          </a:p>
        </p:txBody>
      </p:sp>
      <p:sp>
        <p:nvSpPr>
          <p:cNvPr id="4" name="円/楕円 3"/>
          <p:cNvSpPr/>
          <p:nvPr/>
        </p:nvSpPr>
        <p:spPr>
          <a:xfrm>
            <a:off x="3035927" y="4653136"/>
            <a:ext cx="792088" cy="79208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prstClr val="black"/>
                </a:solidFill>
              </a:rPr>
              <a:t>∧</a:t>
            </a:r>
          </a:p>
        </p:txBody>
      </p:sp>
      <p:sp>
        <p:nvSpPr>
          <p:cNvPr id="5" name="円/楕円 4"/>
          <p:cNvSpPr/>
          <p:nvPr/>
        </p:nvSpPr>
        <p:spPr>
          <a:xfrm>
            <a:off x="2411760" y="5733256"/>
            <a:ext cx="792088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>
                <a:solidFill>
                  <a:prstClr val="black"/>
                </a:solidFill>
              </a:rPr>
              <a:t>x</a:t>
            </a:r>
            <a:r>
              <a:rPr lang="en-US" altLang="ja-JP" sz="3600" baseline="-25000" dirty="0" smtClean="0">
                <a:solidFill>
                  <a:prstClr val="black"/>
                </a:solidFill>
              </a:rPr>
              <a:t>1</a:t>
            </a:r>
            <a:endParaRPr lang="ja-JP" altLang="en-US" sz="3600" baseline="-25000" dirty="0">
              <a:solidFill>
                <a:prstClr val="black"/>
              </a:solidFill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3611991" y="5733256"/>
            <a:ext cx="792088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>
                <a:solidFill>
                  <a:prstClr val="black"/>
                </a:solidFill>
              </a:rPr>
              <a:t>x</a:t>
            </a:r>
            <a:r>
              <a:rPr lang="en-US" altLang="ja-JP" sz="3600" baseline="-25000" dirty="0" smtClean="0">
                <a:solidFill>
                  <a:prstClr val="black"/>
                </a:solidFill>
              </a:rPr>
              <a:t>2</a:t>
            </a:r>
            <a:endParaRPr lang="ja-JP" altLang="en-US" sz="3600" baseline="-25000" dirty="0">
              <a:solidFill>
                <a:prstClr val="black"/>
              </a:solidFill>
            </a:endParaRPr>
          </a:p>
        </p:txBody>
      </p:sp>
      <p:sp>
        <p:nvSpPr>
          <p:cNvPr id="7" name="円/楕円 6"/>
          <p:cNvSpPr/>
          <p:nvPr/>
        </p:nvSpPr>
        <p:spPr>
          <a:xfrm>
            <a:off x="6060263" y="5733256"/>
            <a:ext cx="792088" cy="792088"/>
          </a:xfrm>
          <a:prstGeom prst="ellips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>
                <a:solidFill>
                  <a:prstClr val="black"/>
                </a:solidFill>
              </a:rPr>
              <a:t>0</a:t>
            </a:r>
            <a:endParaRPr lang="ja-JP" altLang="en-US" sz="3600" baseline="-25000" dirty="0">
              <a:solidFill>
                <a:prstClr val="black"/>
              </a:solidFill>
            </a:endParaRPr>
          </a:p>
        </p:txBody>
      </p:sp>
      <p:cxnSp>
        <p:nvCxnSpPr>
          <p:cNvPr id="8" name="直線矢印コネクタ 7"/>
          <p:cNvCxnSpPr>
            <a:stCxn id="5" idx="0"/>
            <a:endCxn id="4" idx="3"/>
          </p:cNvCxnSpPr>
          <p:nvPr/>
        </p:nvCxnSpPr>
        <p:spPr>
          <a:xfrm flipV="1">
            <a:off x="2807804" y="5329225"/>
            <a:ext cx="344122" cy="4040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>
            <a:stCxn id="6" idx="0"/>
            <a:endCxn id="4" idx="5"/>
          </p:cNvCxnSpPr>
          <p:nvPr/>
        </p:nvCxnSpPr>
        <p:spPr>
          <a:xfrm flipH="1" flipV="1">
            <a:off x="3712016" y="5329225"/>
            <a:ext cx="296019" cy="4040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円/楕円 9"/>
          <p:cNvSpPr/>
          <p:nvPr/>
        </p:nvSpPr>
        <p:spPr>
          <a:xfrm>
            <a:off x="6060263" y="4653136"/>
            <a:ext cx="792088" cy="79208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prstClr val="black"/>
                </a:solidFill>
              </a:rPr>
              <a:t>￢</a:t>
            </a:r>
            <a:endParaRPr lang="ja-JP" altLang="en-US" sz="2800" dirty="0">
              <a:solidFill>
                <a:prstClr val="black"/>
              </a:solidFill>
            </a:endParaRPr>
          </a:p>
        </p:txBody>
      </p:sp>
      <p:cxnSp>
        <p:nvCxnSpPr>
          <p:cNvPr id="11" name="直線矢印コネクタ 10"/>
          <p:cNvCxnSpPr>
            <a:stCxn id="7" idx="0"/>
            <a:endCxn id="10" idx="4"/>
          </p:cNvCxnSpPr>
          <p:nvPr/>
        </p:nvCxnSpPr>
        <p:spPr>
          <a:xfrm flipV="1">
            <a:off x="6456307" y="544522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円/楕円 11"/>
          <p:cNvSpPr/>
          <p:nvPr/>
        </p:nvSpPr>
        <p:spPr>
          <a:xfrm>
            <a:off x="5628215" y="3717032"/>
            <a:ext cx="792088" cy="79208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prstClr val="black"/>
                </a:solidFill>
              </a:rPr>
              <a:t>∨</a:t>
            </a:r>
          </a:p>
        </p:txBody>
      </p:sp>
      <p:cxnSp>
        <p:nvCxnSpPr>
          <p:cNvPr id="13" name="直線矢印コネクタ 12"/>
          <p:cNvCxnSpPr>
            <a:stCxn id="3" idx="0"/>
            <a:endCxn id="12" idx="3"/>
          </p:cNvCxnSpPr>
          <p:nvPr/>
        </p:nvCxnSpPr>
        <p:spPr>
          <a:xfrm flipV="1">
            <a:off x="5232171" y="4393121"/>
            <a:ext cx="512043" cy="13401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>
            <a:stCxn id="10" idx="0"/>
            <a:endCxn id="12" idx="5"/>
          </p:cNvCxnSpPr>
          <p:nvPr/>
        </p:nvCxnSpPr>
        <p:spPr>
          <a:xfrm flipH="1" flipV="1">
            <a:off x="6304304" y="4393121"/>
            <a:ext cx="152003" cy="2600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円/楕円 14"/>
          <p:cNvSpPr/>
          <p:nvPr/>
        </p:nvSpPr>
        <p:spPr>
          <a:xfrm>
            <a:off x="4188055" y="3717032"/>
            <a:ext cx="792088" cy="79208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prstClr val="black"/>
                </a:solidFill>
              </a:rPr>
              <a:t>∧</a:t>
            </a:r>
            <a:endParaRPr lang="ja-JP" altLang="en-US" sz="2800" dirty="0">
              <a:solidFill>
                <a:prstClr val="black"/>
              </a:solidFill>
            </a:endParaRPr>
          </a:p>
        </p:txBody>
      </p:sp>
      <p:cxnSp>
        <p:nvCxnSpPr>
          <p:cNvPr id="16" name="直線矢印コネクタ 15"/>
          <p:cNvCxnSpPr>
            <a:stCxn id="3" idx="0"/>
            <a:endCxn id="15" idx="5"/>
          </p:cNvCxnSpPr>
          <p:nvPr/>
        </p:nvCxnSpPr>
        <p:spPr>
          <a:xfrm flipH="1" flipV="1">
            <a:off x="4864144" y="4393121"/>
            <a:ext cx="368027" cy="13401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>
            <a:stCxn id="4" idx="0"/>
            <a:endCxn id="15" idx="3"/>
          </p:cNvCxnSpPr>
          <p:nvPr/>
        </p:nvCxnSpPr>
        <p:spPr>
          <a:xfrm flipV="1">
            <a:off x="3431971" y="4393121"/>
            <a:ext cx="872083" cy="2600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円/楕円 17"/>
          <p:cNvSpPr/>
          <p:nvPr/>
        </p:nvSpPr>
        <p:spPr>
          <a:xfrm>
            <a:off x="4836127" y="2708920"/>
            <a:ext cx="792088" cy="79208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prstClr val="black"/>
                </a:solidFill>
              </a:rPr>
              <a:t>∧</a:t>
            </a:r>
            <a:endParaRPr lang="ja-JP" altLang="en-US" sz="2800" dirty="0">
              <a:solidFill>
                <a:prstClr val="black"/>
              </a:solidFill>
            </a:endParaRPr>
          </a:p>
        </p:txBody>
      </p:sp>
      <p:cxnSp>
        <p:nvCxnSpPr>
          <p:cNvPr id="19" name="直線矢印コネクタ 18"/>
          <p:cNvCxnSpPr>
            <a:stCxn id="15" idx="0"/>
            <a:endCxn id="18" idx="3"/>
          </p:cNvCxnSpPr>
          <p:nvPr/>
        </p:nvCxnSpPr>
        <p:spPr>
          <a:xfrm flipV="1">
            <a:off x="4584099" y="3385009"/>
            <a:ext cx="368027" cy="3320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>
            <a:stCxn id="12" idx="0"/>
            <a:endCxn id="18" idx="5"/>
          </p:cNvCxnSpPr>
          <p:nvPr/>
        </p:nvCxnSpPr>
        <p:spPr>
          <a:xfrm flipH="1" flipV="1">
            <a:off x="5512216" y="3385009"/>
            <a:ext cx="512043" cy="3320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円/楕円 20"/>
          <p:cNvSpPr/>
          <p:nvPr/>
        </p:nvSpPr>
        <p:spPr>
          <a:xfrm>
            <a:off x="4188055" y="1916832"/>
            <a:ext cx="792088" cy="79208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prstClr val="black"/>
                </a:solidFill>
              </a:rPr>
              <a:t>∨</a:t>
            </a:r>
          </a:p>
        </p:txBody>
      </p:sp>
      <p:cxnSp>
        <p:nvCxnSpPr>
          <p:cNvPr id="22" name="直線矢印コネクタ 21"/>
          <p:cNvCxnSpPr>
            <a:stCxn id="4" idx="0"/>
            <a:endCxn id="21" idx="3"/>
          </p:cNvCxnSpPr>
          <p:nvPr/>
        </p:nvCxnSpPr>
        <p:spPr>
          <a:xfrm flipV="1">
            <a:off x="3431971" y="2592921"/>
            <a:ext cx="872083" cy="20602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>
            <a:stCxn id="18" idx="0"/>
            <a:endCxn id="21" idx="5"/>
          </p:cNvCxnSpPr>
          <p:nvPr/>
        </p:nvCxnSpPr>
        <p:spPr>
          <a:xfrm flipH="1" flipV="1">
            <a:off x="4864144" y="2592921"/>
            <a:ext cx="368027" cy="1159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>
            <a:stCxn id="21" idx="0"/>
          </p:cNvCxnSpPr>
          <p:nvPr/>
        </p:nvCxnSpPr>
        <p:spPr>
          <a:xfrm flipH="1" flipV="1">
            <a:off x="4572000" y="1187624"/>
            <a:ext cx="12099" cy="729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27216" y="1340768"/>
            <a:ext cx="40884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>
                <a:solidFill>
                  <a:prstClr val="black"/>
                </a:solidFill>
              </a:rPr>
              <a:t>Gate set = {</a:t>
            </a:r>
            <a:r>
              <a:rPr lang="ja-JP" altLang="en-US" sz="2800" dirty="0" smtClean="0">
                <a:solidFill>
                  <a:prstClr val="black"/>
                </a:solidFill>
              </a:rPr>
              <a:t>∧</a:t>
            </a:r>
            <a:r>
              <a:rPr lang="en-US" altLang="ja-JP" sz="2800" dirty="0" smtClean="0">
                <a:solidFill>
                  <a:prstClr val="black"/>
                </a:solidFill>
              </a:rPr>
              <a:t>, </a:t>
            </a:r>
            <a:r>
              <a:rPr lang="ja-JP" altLang="en-US" sz="2800" dirty="0" smtClean="0">
                <a:solidFill>
                  <a:prstClr val="black"/>
                </a:solidFill>
              </a:rPr>
              <a:t>∨</a:t>
            </a:r>
            <a:r>
              <a:rPr lang="en-US" altLang="ja-JP" sz="2800" dirty="0" smtClean="0">
                <a:solidFill>
                  <a:prstClr val="black"/>
                </a:solidFill>
              </a:rPr>
              <a:t>, </a:t>
            </a:r>
            <a:r>
              <a:rPr lang="ja-JP" altLang="en-US" sz="2800" dirty="0" smtClean="0">
                <a:solidFill>
                  <a:prstClr val="black"/>
                </a:solidFill>
              </a:rPr>
              <a:t>￢</a:t>
            </a:r>
            <a:r>
              <a:rPr lang="en-US" altLang="ja-JP" sz="2800" dirty="0" smtClean="0">
                <a:solidFill>
                  <a:prstClr val="black"/>
                </a:solidFill>
              </a:rPr>
              <a:t>, 0, 1}</a:t>
            </a:r>
          </a:p>
        </p:txBody>
      </p:sp>
    </p:spTree>
    <p:extLst>
      <p:ext uri="{BB962C8B-B14F-4D97-AF65-F5344CB8AC3E}">
        <p14:creationId xmlns:p14="http://schemas.microsoft.com/office/powerpoint/2010/main" val="157428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kumimoji="1" sz="2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6346</TotalTime>
  <Words>1468</Words>
  <Application>Microsoft Office PowerPoint</Application>
  <PresentationFormat>画面に合わせる (4:3)</PresentationFormat>
  <Paragraphs>275</Paragraphs>
  <Slides>23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23</vt:i4>
      </vt:variant>
    </vt:vector>
  </HeadingPairs>
  <TitlesOfParts>
    <vt:vector size="24" baseType="lpstr">
      <vt:lpstr>Office テーマ</vt:lpstr>
      <vt:lpstr>Circuit Complexity and Derandomization</vt:lpstr>
      <vt:lpstr>Layout</vt:lpstr>
      <vt:lpstr>Deterministic v.s. Randomized Algorithms for (Decision) Problems</vt:lpstr>
      <vt:lpstr>Deterministic v.s. Randomized Algorithms for (Decision) Problems</vt:lpstr>
      <vt:lpstr>Derandomization Conjecture</vt:lpstr>
      <vt:lpstr>Class BPP</vt:lpstr>
      <vt:lpstr>Nondeterministic Version</vt:lpstr>
      <vt:lpstr>Hardness vs. Randomness Trade-offs [Yao ’82, Blum &amp; Micali ’84]</vt:lpstr>
      <vt:lpstr>Circuit</vt:lpstr>
      <vt:lpstr>Circuit</vt:lpstr>
      <vt:lpstr>Circuit Complexity</vt:lpstr>
      <vt:lpstr>Computational Power of Circuits</vt:lpstr>
      <vt:lpstr>NP vs. P and Circuits</vt:lpstr>
      <vt:lpstr>Current Status</vt:lpstr>
      <vt:lpstr>Hardness vs. Randomness Trade-offs [Yao ’82, Blum &amp; Micali ’84]</vt:lpstr>
      <vt:lpstr>Proof Sketch</vt:lpstr>
      <vt:lpstr>Proof Sketch</vt:lpstr>
      <vt:lpstr>Proof Sketch</vt:lpstr>
      <vt:lpstr>Proof Sketch</vt:lpstr>
      <vt:lpstr>Proof Sketch</vt:lpstr>
      <vt:lpstr>Is Circuit Complexity Essential?</vt:lpstr>
      <vt:lpstr>PowerPoint プレゼンテーション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Goal of the Project  “Exploring the Limit of Computation (ELC)” and  the Current Status of “NP versus P” Conjecture</dc:title>
  <dc:creator>kawachi</dc:creator>
  <cp:lastModifiedBy>Akinori</cp:lastModifiedBy>
  <cp:revision>363</cp:revision>
  <dcterms:created xsi:type="dcterms:W3CDTF">2012-11-06T23:59:02Z</dcterms:created>
  <dcterms:modified xsi:type="dcterms:W3CDTF">2014-03-01T00:28:18Z</dcterms:modified>
</cp:coreProperties>
</file>