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8" r:id="rId4"/>
    <p:sldId id="259" r:id="rId5"/>
    <p:sldId id="260" r:id="rId6"/>
    <p:sldId id="261" r:id="rId7"/>
    <p:sldId id="263" r:id="rId8"/>
    <p:sldId id="264" r:id="rId9"/>
    <p:sldId id="265" r:id="rId10"/>
    <p:sldId id="266" r:id="rId11"/>
    <p:sldId id="268"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Nishida_Kitar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Kyoto_School" TargetMode="External"/><Relationship Id="rId2" Type="http://schemas.openxmlformats.org/officeDocument/2006/relationships/hyperlink" Target="http://plato.stanford.edu/entries/kyoto-schoo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The a</a:t>
            </a:r>
            <a:r>
              <a:rPr kumimoji="1" lang="en-US" altLang="ja-JP" dirty="0" smtClean="0"/>
              <a:t>im of my talk</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en-US" altLang="ja-JP" dirty="0" smtClean="0"/>
              <a:t>It is not about (constructive) mathematics.</a:t>
            </a:r>
          </a:p>
          <a:p>
            <a:r>
              <a:rPr lang="en-US" altLang="ja-JP" dirty="0" smtClean="0"/>
              <a:t>It is not about mathematical logic, either.</a:t>
            </a:r>
          </a:p>
          <a:p>
            <a:r>
              <a:rPr kumimoji="1" lang="en-US" altLang="ja-JP" dirty="0" smtClean="0"/>
              <a:t>It is about Hajime Tanabe’s  </a:t>
            </a:r>
            <a:r>
              <a:rPr lang="en-US" altLang="ja-JP" dirty="0" smtClean="0"/>
              <a:t>“Logic of Species”, </a:t>
            </a:r>
            <a:r>
              <a:rPr kumimoji="1" lang="en-US" altLang="ja-JP" dirty="0" smtClean="0"/>
              <a:t>a philosophy of social existence.</a:t>
            </a:r>
          </a:p>
          <a:p>
            <a:pPr lvl="1"/>
            <a:r>
              <a:rPr lang="en-US" altLang="ja-JP" dirty="0" smtClean="0"/>
              <a:t>History of Ideas. </a:t>
            </a:r>
            <a:r>
              <a:rPr lang="en-US" altLang="ja-JP" dirty="0" err="1" smtClean="0"/>
              <a:t>Ideengeschichte</a:t>
            </a:r>
            <a:r>
              <a:rPr lang="en-US" altLang="ja-JP" dirty="0" smtClean="0"/>
              <a:t>, </a:t>
            </a:r>
            <a:r>
              <a:rPr lang="ja-JP" altLang="en-US" dirty="0" smtClean="0"/>
              <a:t>思想史</a:t>
            </a:r>
            <a:endParaRPr kumimoji="1" lang="en-US" altLang="ja-JP" dirty="0" smtClean="0"/>
          </a:p>
          <a:p>
            <a:r>
              <a:rPr lang="en-US" altLang="ja-JP" dirty="0" smtClean="0"/>
              <a:t>Tanabe’s logic is a sort of “traditional logic” and has nothing to do with mathematical logic.</a:t>
            </a:r>
          </a:p>
          <a:p>
            <a:r>
              <a:rPr kumimoji="1" lang="en-US" altLang="ja-JP" dirty="0" smtClean="0"/>
              <a:t>However, </a:t>
            </a:r>
            <a:r>
              <a:rPr lang="en-US" altLang="ja-JP" dirty="0" smtClean="0"/>
              <a:t>some historical evidences from his </a:t>
            </a:r>
            <a:r>
              <a:rPr lang="en-US" altLang="ja-JP" dirty="0" err="1" smtClean="0"/>
              <a:t>Nachlaß</a:t>
            </a:r>
            <a:r>
              <a:rPr lang="en-US" altLang="ja-JP" dirty="0" smtClean="0"/>
              <a:t> </a:t>
            </a:r>
            <a:r>
              <a:rPr lang="en-US" altLang="ja-JP" dirty="0" smtClean="0"/>
              <a:t>show that Tanabe related it to </a:t>
            </a:r>
            <a:r>
              <a:rPr lang="en-US" altLang="ja-JP" dirty="0" err="1" smtClean="0"/>
              <a:t>Brouwer’s</a:t>
            </a:r>
            <a:r>
              <a:rPr lang="en-US" altLang="ja-JP" dirty="0" smtClean="0"/>
              <a:t> theory of continuum.</a:t>
            </a:r>
          </a:p>
          <a:p>
            <a:r>
              <a:rPr kumimoji="1" lang="en-US" altLang="ja-JP" dirty="0" smtClean="0"/>
              <a:t>I will report finding of such evidences and also present my interpretations of Tanabe’s intention of </a:t>
            </a:r>
            <a:r>
              <a:rPr lang="en-US" altLang="ja-JP" dirty="0" smtClean="0"/>
              <a:t>his logic.</a:t>
            </a:r>
            <a:endParaRPr kumimoji="1" lang="en-US" altLang="ja-JP"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Comparison</a:t>
            </a:r>
            <a:endParaRPr kumimoji="1" lang="ja-JP" altLang="en-US" dirty="0"/>
          </a:p>
        </p:txBody>
      </p:sp>
      <p:sp>
        <p:nvSpPr>
          <p:cNvPr id="3" name="コンテンツ プレースホルダ 2"/>
          <p:cNvSpPr>
            <a:spLocks noGrp="1"/>
          </p:cNvSpPr>
          <p:nvPr>
            <p:ph idx="1"/>
          </p:nvPr>
        </p:nvSpPr>
        <p:spPr>
          <a:xfrm>
            <a:off x="457200" y="1600200"/>
            <a:ext cx="4114800" cy="4525963"/>
          </a:xfrm>
        </p:spPr>
        <p:txBody>
          <a:bodyPr>
            <a:normAutofit fontScale="92500" lnSpcReduction="10000"/>
          </a:bodyPr>
          <a:lstStyle/>
          <a:p>
            <a:pPr>
              <a:buNone/>
            </a:pPr>
            <a:r>
              <a:rPr kumimoji="1" lang="en-US" altLang="ja-JP" sz="3600" dirty="0" err="1" smtClean="0"/>
              <a:t>Brouwer</a:t>
            </a:r>
            <a:endParaRPr kumimoji="1" lang="en-US" altLang="ja-JP" sz="3600" dirty="0" smtClean="0"/>
          </a:p>
          <a:p>
            <a:r>
              <a:rPr lang="en-US" altLang="ja-JP" sz="3600" dirty="0" smtClean="0"/>
              <a:t>Species</a:t>
            </a:r>
          </a:p>
          <a:p>
            <a:r>
              <a:rPr kumimoji="1" lang="en-US" altLang="ja-JP" sz="3600" dirty="0" err="1" smtClean="0"/>
              <a:t>Menge</a:t>
            </a:r>
            <a:r>
              <a:rPr kumimoji="1" lang="en-US" altLang="ja-JP" sz="3600" dirty="0" smtClean="0"/>
              <a:t> (spread)</a:t>
            </a:r>
          </a:p>
          <a:p>
            <a:r>
              <a:rPr lang="en-US" altLang="ja-JP" sz="3600" dirty="0" smtClean="0"/>
              <a:t>A “</a:t>
            </a:r>
            <a:r>
              <a:rPr lang="en-US" altLang="ja-JP" sz="3600" dirty="0" err="1" smtClean="0"/>
              <a:t>Menge</a:t>
            </a:r>
            <a:r>
              <a:rPr lang="en-US" altLang="ja-JP" sz="3600" dirty="0" smtClean="0"/>
              <a:t>” comes first as a rule, and then each  real number  is generated by free choices.</a:t>
            </a:r>
            <a:endParaRPr kumimoji="1" lang="en-US" altLang="ja-JP" sz="3600" dirty="0" smtClean="0"/>
          </a:p>
          <a:p>
            <a:endParaRPr kumimoji="1" lang="ja-JP" altLang="en-US" sz="3600" dirty="0"/>
          </a:p>
        </p:txBody>
      </p:sp>
      <p:sp>
        <p:nvSpPr>
          <p:cNvPr id="4" name="コンテンツ プレースホルダ 2"/>
          <p:cNvSpPr txBox="1">
            <a:spLocks/>
          </p:cNvSpPr>
          <p:nvPr/>
        </p:nvSpPr>
        <p:spPr>
          <a:xfrm>
            <a:off x="4714876" y="1500174"/>
            <a:ext cx="4114800" cy="45259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en-US" altLang="ja-JP" sz="3600" b="0" i="0" u="none" strike="noStrike" kern="1200" cap="none" spc="0" normalizeH="0" baseline="0" noProof="0" dirty="0" smtClean="0">
                <a:ln>
                  <a:noFill/>
                </a:ln>
                <a:solidFill>
                  <a:schemeClr val="tx1"/>
                </a:solidFill>
                <a:effectLst/>
                <a:uLnTx/>
                <a:uFillTx/>
                <a:latin typeface="+mn-lt"/>
                <a:ea typeface="+mn-ea"/>
                <a:cs typeface="+mn-cs"/>
              </a:rPr>
              <a:t>Tanabe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ja-JP" sz="3600" dirty="0" smtClean="0"/>
              <a:t>Class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ja-JP" sz="3600" dirty="0" smtClean="0"/>
              <a:t>Species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ja-JP" sz="3600" dirty="0" smtClean="0"/>
              <a:t>A nation comes first, and each individual comes out from the nation.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ja-JP" sz="3600" dirty="0" smtClean="0"/>
              <a:t>Individuals have liberty.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Further Researches</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Neo-Kantian influences</a:t>
            </a:r>
          </a:p>
          <a:p>
            <a:pPr lvl="1"/>
            <a:r>
              <a:rPr lang="en-US" altLang="ja-JP" dirty="0" smtClean="0"/>
              <a:t>Aspects of </a:t>
            </a:r>
            <a:r>
              <a:rPr lang="en-US" altLang="ja-JP" dirty="0" err="1" smtClean="0"/>
              <a:t>anitscientism</a:t>
            </a:r>
            <a:r>
              <a:rPr lang="en-US" altLang="ja-JP" dirty="0" smtClean="0"/>
              <a:t>, historicism</a:t>
            </a:r>
            <a:endParaRPr kumimoji="1" lang="en-US" altLang="ja-JP" dirty="0" smtClean="0"/>
          </a:p>
          <a:p>
            <a:pPr lvl="1"/>
            <a:r>
              <a:rPr lang="en-US" altLang="ja-JP" dirty="0" smtClean="0"/>
              <a:t>Cohen’s  philosophy of infinitesimal</a:t>
            </a:r>
          </a:p>
          <a:p>
            <a:pPr lvl="1"/>
            <a:r>
              <a:rPr lang="en-US" altLang="ja-JP" dirty="0" smtClean="0"/>
              <a:t>Social aspects of neo-Kantian movement</a:t>
            </a:r>
          </a:p>
          <a:p>
            <a:r>
              <a:rPr kumimoji="1" lang="en-US" altLang="ja-JP" dirty="0" smtClean="0"/>
              <a:t>T</a:t>
            </a:r>
            <a:r>
              <a:rPr lang="en-US" altLang="ja-JP" dirty="0" smtClean="0"/>
              <a:t>o the history of  modern mathematics in the broader context</a:t>
            </a:r>
          </a:p>
          <a:p>
            <a:pPr lvl="1"/>
            <a:r>
              <a:rPr kumimoji="1" lang="en-US" altLang="ja-JP" dirty="0" smtClean="0"/>
              <a:t>Jeremy Gray, “Plato’s Ghost”</a:t>
            </a:r>
          </a:p>
          <a:p>
            <a:pPr lvl="1"/>
            <a:r>
              <a:rPr lang="en-US" altLang="ja-JP" dirty="0" smtClean="0"/>
              <a:t>Herbert </a:t>
            </a:r>
            <a:r>
              <a:rPr lang="en-US" altLang="ja-JP" dirty="0" err="1" smtClean="0"/>
              <a:t>Mehrten</a:t>
            </a:r>
            <a:r>
              <a:rPr lang="en-US" altLang="ja-JP" dirty="0" smtClean="0"/>
              <a:t> “</a:t>
            </a:r>
            <a:r>
              <a:rPr lang="en-US" altLang="ja-JP" dirty="0" err="1" smtClean="0"/>
              <a:t>Moderne</a:t>
            </a:r>
            <a:r>
              <a:rPr lang="en-US" altLang="ja-JP" dirty="0" smtClean="0"/>
              <a:t>,  </a:t>
            </a:r>
            <a:r>
              <a:rPr lang="en-US" altLang="ja-JP" dirty="0" err="1" smtClean="0"/>
              <a:t>Sprache</a:t>
            </a:r>
            <a:r>
              <a:rPr lang="en-US" altLang="ja-JP" dirty="0" smtClean="0"/>
              <a:t>, </a:t>
            </a:r>
            <a:r>
              <a:rPr lang="en-US" altLang="ja-JP" dirty="0" err="1" smtClean="0"/>
              <a:t>Mathematik</a:t>
            </a:r>
            <a:r>
              <a:rPr lang="en-US" altLang="ja-JP" dirty="0" smtClean="0"/>
              <a:t>”</a:t>
            </a:r>
          </a:p>
          <a:p>
            <a:pPr lvl="1"/>
            <a:endParaRPr kumimoji="1" lang="en-US" altLang="ja-JP" dirty="0" smtClean="0"/>
          </a:p>
          <a:p>
            <a:pPr lvl="1"/>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         Hajime Tanabe </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b="1" dirty="0" smtClean="0"/>
              <a:t>Hajime Tanabe</a:t>
            </a:r>
            <a:r>
              <a:rPr lang="en-US" altLang="ja-JP" dirty="0" smtClean="0"/>
              <a:t> (</a:t>
            </a:r>
            <a:r>
              <a:rPr lang="ja-JP" altLang="ja-JP" dirty="0" smtClean="0"/>
              <a:t>田辺元</a:t>
            </a:r>
            <a:r>
              <a:rPr lang="en-US" altLang="ja-JP" dirty="0" smtClean="0"/>
              <a:t>, 1885-1962)</a:t>
            </a:r>
            <a:br>
              <a:rPr lang="en-US" altLang="ja-JP" dirty="0" smtClean="0"/>
            </a:br>
            <a:r>
              <a:rPr lang="en-US" altLang="ja-JP" dirty="0" smtClean="0"/>
              <a:t> is the first philosopher of science in</a:t>
            </a:r>
            <a:br>
              <a:rPr lang="en-US" altLang="ja-JP" dirty="0" smtClean="0"/>
            </a:br>
            <a:r>
              <a:rPr lang="en-US" altLang="ja-JP" dirty="0" smtClean="0"/>
              <a:t> Japan. </a:t>
            </a:r>
          </a:p>
          <a:p>
            <a:r>
              <a:rPr lang="en-US" altLang="ja-JP" dirty="0" smtClean="0"/>
              <a:t>His books on sciences and mathematics were quite popular among high school and university students before WW2. </a:t>
            </a:r>
          </a:p>
          <a:p>
            <a:r>
              <a:rPr lang="en-US" altLang="ja-JP" dirty="0" smtClean="0"/>
              <a:t>His writings contributed much to popularize the foundations of mathematics in Japan in 1910-20’s.</a:t>
            </a:r>
          </a:p>
          <a:p>
            <a:r>
              <a:rPr lang="en-US" altLang="ja-JP" dirty="0" smtClean="0"/>
              <a:t>He is often regarded  most prominent among philosopher s of  “</a:t>
            </a:r>
            <a:r>
              <a:rPr lang="en-US" altLang="ja-JP" b="1" dirty="0" smtClean="0"/>
              <a:t>Kyoto School</a:t>
            </a:r>
            <a:r>
              <a:rPr lang="en-US" altLang="ja-JP" dirty="0" smtClean="0"/>
              <a:t>” only second to </a:t>
            </a:r>
            <a:r>
              <a:rPr lang="en-US" altLang="ja-JP" dirty="0" err="1" smtClean="0">
                <a:hlinkClick r:id="rId2"/>
              </a:rPr>
              <a:t>Kitaro</a:t>
            </a:r>
            <a:r>
              <a:rPr lang="en-US" altLang="ja-JP" dirty="0" smtClean="0">
                <a:hlinkClick r:id="rId2"/>
              </a:rPr>
              <a:t> Nishida</a:t>
            </a:r>
            <a:r>
              <a:rPr lang="en-US" altLang="ja-JP" dirty="0" smtClean="0"/>
              <a:t>, the founder of the school.</a:t>
            </a:r>
          </a:p>
        </p:txBody>
      </p:sp>
      <p:pic>
        <p:nvPicPr>
          <p:cNvPr id="6" name="Picture 17" descr="C:\home\2010-02-20 1-49-13.jpg"/>
          <p:cNvPicPr>
            <a:picLocks noChangeAspect="1" noChangeArrowheads="1"/>
          </p:cNvPicPr>
          <p:nvPr/>
        </p:nvPicPr>
        <p:blipFill>
          <a:blip r:embed="rId3" cstate="print"/>
          <a:srcRect/>
          <a:stretch>
            <a:fillRect/>
          </a:stretch>
        </p:blipFill>
        <p:spPr bwMode="auto">
          <a:xfrm>
            <a:off x="6594070" y="254000"/>
            <a:ext cx="2219730" cy="23574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5400" dirty="0" smtClean="0"/>
              <a:t>Kyoto School of philosophy</a:t>
            </a:r>
            <a:endParaRPr kumimoji="1" lang="ja-JP" altLang="en-US" sz="5400" dirty="0"/>
          </a:p>
        </p:txBody>
      </p:sp>
      <p:sp>
        <p:nvSpPr>
          <p:cNvPr id="3" name="コンテンツ プレースホルダ 2"/>
          <p:cNvSpPr>
            <a:spLocks noGrp="1"/>
          </p:cNvSpPr>
          <p:nvPr>
            <p:ph idx="1"/>
          </p:nvPr>
        </p:nvSpPr>
        <p:spPr/>
        <p:txBody>
          <a:bodyPr>
            <a:normAutofit/>
          </a:bodyPr>
          <a:lstStyle/>
          <a:p>
            <a:pPr marL="342900" lvl="1" indent="-342900">
              <a:buFont typeface="Arial" pitchFamily="34" charset="0"/>
              <a:buChar char="•"/>
            </a:pPr>
            <a:r>
              <a:rPr lang="en-US" altLang="ja-JP" sz="2400" dirty="0" smtClean="0"/>
              <a:t>The Kyoto School is a group of 20</a:t>
            </a:r>
            <a:r>
              <a:rPr lang="en-US" altLang="ja-JP" sz="2400" baseline="30000" dirty="0" smtClean="0"/>
              <a:t>th</a:t>
            </a:r>
            <a:r>
              <a:rPr lang="en-US" altLang="ja-JP" sz="2400" dirty="0" smtClean="0"/>
              <a:t> century Japanese philosophers from Faculty of Letters (now Graduate School of Letters) of Kyoto University, who developed original systems of thought by drawing on the intellectual and spiritual traditions of East Asia, Buddhism in particular, as well as on the methods and content of Western philosophy.</a:t>
            </a:r>
            <a:r>
              <a:rPr lang="en-US" altLang="ja-JP" sz="2400" dirty="0" smtClean="0">
                <a:hlinkClick r:id="rId2"/>
              </a:rPr>
              <a:t> </a:t>
            </a:r>
            <a:r>
              <a:rPr lang="en-US" altLang="ja-JP" sz="2400" dirty="0" smtClean="0"/>
              <a:t> (Quoted and edited by Hayashi from the article “The Kyoto school” of  </a:t>
            </a:r>
            <a:r>
              <a:rPr lang="en-US" altLang="ja-JP" sz="2400" dirty="0" smtClean="0">
                <a:hlinkClick r:id="rId2"/>
              </a:rPr>
              <a:t>Stanford </a:t>
            </a:r>
            <a:r>
              <a:rPr lang="en-US" altLang="ja-JP" sz="2400" dirty="0" err="1" smtClean="0">
                <a:hlinkClick r:id="rId2"/>
              </a:rPr>
              <a:t>Encyclopeida</a:t>
            </a:r>
            <a:r>
              <a:rPr lang="en-US" altLang="ja-JP" sz="2400" dirty="0" smtClean="0">
                <a:hlinkClick r:id="rId2"/>
              </a:rPr>
              <a:t> of Philosophy </a:t>
            </a:r>
            <a:r>
              <a:rPr lang="en-US" altLang="ja-JP" sz="2400" dirty="0" smtClean="0"/>
              <a:t>)</a:t>
            </a:r>
            <a:endParaRPr lang="en-US" altLang="ja-JP" sz="2400" dirty="0" smtClean="0">
              <a:hlinkClick r:id="rId2"/>
            </a:endParaRPr>
          </a:p>
          <a:p>
            <a:r>
              <a:rPr kumimoji="1" lang="en-US" altLang="ja-JP" sz="2400" dirty="0" smtClean="0">
                <a:hlinkClick r:id="rId3"/>
              </a:rPr>
              <a:t>Wikipedia</a:t>
            </a:r>
            <a:endParaRPr kumimoji="1" lang="en-US" altLang="ja-JP" sz="2400" dirty="0" smtClean="0"/>
          </a:p>
          <a:p>
            <a:r>
              <a:rPr lang="en-US" altLang="ja-JP" sz="2400" dirty="0" smtClean="0"/>
              <a:t>Prominent members:  </a:t>
            </a:r>
            <a:r>
              <a:rPr lang="en-US" altLang="ja-JP" sz="2400" dirty="0" err="1" smtClean="0"/>
              <a:t>Kitaro</a:t>
            </a:r>
            <a:r>
              <a:rPr lang="en-US" altLang="ja-JP" sz="2400" dirty="0" smtClean="0"/>
              <a:t> Nishida,  Hajime Tanabe,  </a:t>
            </a:r>
            <a:r>
              <a:rPr lang="en-US" altLang="ja-JP" sz="2400" dirty="0" err="1" smtClean="0"/>
              <a:t>Keiji</a:t>
            </a:r>
            <a:r>
              <a:rPr lang="en-US" altLang="ja-JP" sz="2400" dirty="0" smtClean="0"/>
              <a:t> </a:t>
            </a:r>
            <a:r>
              <a:rPr lang="en-US" altLang="ja-JP" sz="2400" dirty="0" err="1" smtClean="0"/>
              <a:t>Nishitani</a:t>
            </a:r>
            <a:r>
              <a:rPr lang="en-US" altLang="ja-JP" sz="2400" dirty="0" smtClean="0"/>
              <a:t>, </a:t>
            </a:r>
            <a:r>
              <a:rPr lang="en-US" altLang="ja-JP" sz="2400" dirty="0" err="1" smtClean="0"/>
              <a:t>Testsuro</a:t>
            </a:r>
            <a:r>
              <a:rPr lang="en-US" altLang="ja-JP" sz="2400" dirty="0" smtClean="0"/>
              <a:t>  </a:t>
            </a:r>
            <a:r>
              <a:rPr lang="en-US" altLang="ja-JP" sz="2400" dirty="0" err="1" smtClean="0"/>
              <a:t>Watsuji</a:t>
            </a:r>
            <a:r>
              <a:rPr lang="en-US" altLang="ja-JP" sz="2400" dirty="0" smtClean="0"/>
              <a:t>,  </a:t>
            </a:r>
            <a:r>
              <a:rPr lang="en-US" altLang="ja-JP" sz="2400" dirty="0" err="1" smtClean="0"/>
              <a:t>Syuzo</a:t>
            </a:r>
            <a:r>
              <a:rPr lang="en-US" altLang="ja-JP" sz="2400" dirty="0" smtClean="0"/>
              <a:t> </a:t>
            </a:r>
            <a:r>
              <a:rPr lang="en-US" altLang="ja-JP" sz="2400" dirty="0" err="1" smtClean="0"/>
              <a:t>Kuki</a:t>
            </a:r>
            <a:r>
              <a:rPr lang="en-US" altLang="ja-JP" sz="2400" dirty="0" smtClean="0"/>
              <a:t>, Kiyoshi Miki</a:t>
            </a:r>
            <a:r>
              <a:rPr lang="en-US" altLang="ja-JP" sz="2400" smtClean="0"/>
              <a:t>, …</a:t>
            </a:r>
            <a:endParaRPr kumimoji="1" lang="en-US" altLang="ja-JP"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Logic of Species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en-US" altLang="ja-JP" dirty="0" smtClean="0"/>
              <a:t>After Nishida’s retirement in 1928, Tanabe succeeded the chair of professor of philosophy at the Faculty of Letters, Kyoto university, and h</a:t>
            </a:r>
            <a:r>
              <a:rPr lang="en-US" altLang="ja-JP" dirty="0" smtClean="0"/>
              <a:t>e became one of the most influential university professor of the time.</a:t>
            </a:r>
          </a:p>
          <a:p>
            <a:r>
              <a:rPr lang="en-US" altLang="ja-JP" dirty="0" smtClean="0"/>
              <a:t>Although he had only several official students, his lectures attracted more than 200 participants. Most of them were students and professors from  other  faculties and universities nearby.</a:t>
            </a:r>
          </a:p>
          <a:p>
            <a:r>
              <a:rPr lang="en-US" altLang="ja-JP" dirty="0" smtClean="0"/>
              <a:t>What made him so famous would be a series of papers on “Logic of Species” </a:t>
            </a:r>
            <a:r>
              <a:rPr lang="ja-JP" altLang="en-US" dirty="0" smtClean="0"/>
              <a:t>種の論理</a:t>
            </a:r>
            <a:r>
              <a:rPr lang="en-US" altLang="ja-JP" dirty="0" smtClean="0"/>
              <a:t> published from 1934 to 1941 (another paper is published in 1946, after his retirement 1944 and also the defeat of Japan 1945.)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Logic of society</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 Logic of Species is a traditional logic in the sense of Aristotle and German idealism. In Aristotelian and Hegelian logic, species are merely subsets of classes, and individuals are the smallest species, and classes are collections of individuals. </a:t>
            </a:r>
          </a:p>
          <a:p>
            <a:r>
              <a:rPr lang="en-US" altLang="ja-JP" dirty="0" smtClean="0"/>
              <a:t>However, the notion of species has a unique place in Tanabe’s logic. Logic of Species was intended as a social philosophy to rival Marxism prevailing then among Japanese young intelligentsia, especially students of Kyoto University.</a:t>
            </a:r>
            <a:endParaRPr lang="ja-JP"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Species are not merely collections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Species in his sense are racial groups, racially homogeneous societies or nations. </a:t>
            </a:r>
            <a:r>
              <a:rPr lang="en-US" altLang="ja-JP" b="1" dirty="0" smtClean="0">
                <a:solidFill>
                  <a:srgbClr val="FF0000"/>
                </a:solidFill>
              </a:rPr>
              <a:t>Thus</a:t>
            </a:r>
            <a:r>
              <a:rPr lang="en-US" altLang="ja-JP" b="1" dirty="0" smtClean="0"/>
              <a:t>,</a:t>
            </a:r>
            <a:r>
              <a:rPr lang="en-US" altLang="ja-JP" dirty="0" smtClean="0"/>
              <a:t> species are not merely collections of independent individuals. </a:t>
            </a:r>
          </a:p>
          <a:p>
            <a:r>
              <a:rPr lang="en-US" altLang="ja-JP" dirty="0" smtClean="0"/>
              <a:t>For Tanabe and most members of Kyoto School, it </a:t>
            </a:r>
            <a:r>
              <a:rPr lang="en-US" altLang="ja-JP" dirty="0" smtClean="0"/>
              <a:t>was  </a:t>
            </a:r>
            <a:r>
              <a:rPr lang="en-US" altLang="ja-JP" dirty="0" smtClean="0"/>
              <a:t> </a:t>
            </a:r>
            <a:r>
              <a:rPr lang="en-US" altLang="ja-JP" dirty="0" smtClean="0"/>
              <a:t>a shared assumption that democratic western societies and cultures were in the process of a final decline and they and their basic assumption, individualism, must be overcome. </a:t>
            </a:r>
            <a:r>
              <a:rPr lang="en-US" altLang="ja-JP" u="sng" dirty="0" smtClean="0"/>
              <a:t>Thus, species comes first rather than individuals.</a:t>
            </a:r>
          </a:p>
          <a:p>
            <a:r>
              <a:rPr lang="en-US" altLang="ja-JP" dirty="0" smtClean="0"/>
              <a:t>Tanabe intended to give a philosophical foundation to such an anti-individualistic ideology, and what made him so famous would be such a character of  his logic.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Nonetheless, liberty for individuals!</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Nonetheless, Tanabe laid another condition for the logic, the liberty of individuals must be assured in a way.</a:t>
            </a:r>
          </a:p>
          <a:p>
            <a:r>
              <a:rPr lang="en-US" altLang="ja-JP" dirty="0" smtClean="0"/>
              <a:t>A species must not be a mere set of individuals, but each individual must be “attached” into it in some sense. Nonetheless, an individual has liberty to oppose to its species so that its opposition or the conflict (contradiction) between these two entities brings “</a:t>
            </a:r>
            <a:r>
              <a:rPr lang="en-US" altLang="ja-JP" dirty="0" err="1" smtClean="0"/>
              <a:t>Aufhebung</a:t>
            </a:r>
            <a:r>
              <a:rPr lang="en-US" altLang="ja-JP" dirty="0" smtClean="0"/>
              <a:t>”.</a:t>
            </a:r>
          </a:p>
          <a:p>
            <a:r>
              <a:rPr lang="en-US" altLang="ja-JP" dirty="0" smtClean="0"/>
              <a:t>Logic of Species was intended to be such a kind of </a:t>
            </a:r>
            <a:r>
              <a:rPr lang="en-US" altLang="ja-JP" i="1" dirty="0" smtClean="0"/>
              <a:t>dialectics</a:t>
            </a:r>
            <a:r>
              <a:rPr lang="en-US" altLang="ja-JP" dirty="0" smtClean="0"/>
              <a:t>.</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Brouwerian</a:t>
            </a:r>
            <a:r>
              <a:rPr lang="en-US" altLang="ja-JP" dirty="0" smtClean="0"/>
              <a:t> continuum and Tanabe </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Tanabe’s notes for his “special lecture course” </a:t>
            </a:r>
            <a:r>
              <a:rPr lang="ja-JP" altLang="en-US" dirty="0" smtClean="0"/>
              <a:t>特殊講義</a:t>
            </a:r>
            <a:r>
              <a:rPr lang="en-US" altLang="ja-JP" dirty="0" smtClean="0"/>
              <a:t> of 1934 kept in Gunma University Library suggest that “Logic of Species” was conceived through the course.</a:t>
            </a:r>
          </a:p>
          <a:p>
            <a:r>
              <a:rPr lang="en-US" altLang="ja-JP" dirty="0" smtClean="0"/>
              <a:t>He seems to have had anticipation of some kind of relationship to </a:t>
            </a:r>
            <a:r>
              <a:rPr lang="en-US" altLang="ja-JP" dirty="0" err="1" smtClean="0"/>
              <a:t>Brouwer’s</a:t>
            </a:r>
            <a:r>
              <a:rPr lang="en-US" altLang="ja-JP" dirty="0" smtClean="0"/>
              <a:t> theory of continuum after  Oskar Becker’s description the theory in  </a:t>
            </a:r>
            <a:r>
              <a:rPr lang="en-US" altLang="ja-JP" i="1" dirty="0" err="1" smtClean="0"/>
              <a:t>Mathematische</a:t>
            </a:r>
            <a:r>
              <a:rPr lang="en-US" altLang="ja-JP" i="1" dirty="0" smtClean="0"/>
              <a:t> </a:t>
            </a:r>
            <a:r>
              <a:rPr lang="de-DE" altLang="ja-JP" i="1" smtClean="0"/>
              <a:t>Existenz. Untersuchungen </a:t>
            </a:r>
            <a:r>
              <a:rPr lang="de-DE" altLang="ja-JP" i="1" dirty="0" smtClean="0"/>
              <a:t>zur Logik und Ontologie mathematischer Phänomene, </a:t>
            </a:r>
            <a:r>
              <a:rPr lang="de-DE" altLang="ja-JP" dirty="0" smtClean="0"/>
              <a:t>1927, which was </a:t>
            </a:r>
            <a:r>
              <a:rPr lang="en-US" altLang="ja-JP" dirty="0" smtClean="0"/>
              <a:t>influenced by Heidegger’s </a:t>
            </a:r>
            <a:r>
              <a:rPr lang="en-US" altLang="ja-JP" i="1" dirty="0" err="1" smtClean="0"/>
              <a:t>Sein</a:t>
            </a:r>
            <a:r>
              <a:rPr lang="en-US" altLang="ja-JP" i="1" dirty="0" smtClean="0"/>
              <a:t> und </a:t>
            </a:r>
            <a:r>
              <a:rPr lang="en-US" altLang="ja-JP" i="1" dirty="0" err="1" smtClean="0"/>
              <a:t>Zeit</a:t>
            </a:r>
            <a:r>
              <a:rPr lang="en-US" altLang="ja-JP" dirty="0" smtClean="0"/>
              <a:t>, 1927.</a:t>
            </a:r>
          </a:p>
          <a:p>
            <a:endParaRPr lang="en-US" altLang="ja-JP" i="1" dirty="0" smtClean="0"/>
          </a:p>
        </p:txBody>
      </p:sp>
      <p:sp>
        <p:nvSpPr>
          <p:cNvPr id="4" name="角丸四角形吹き出し 3"/>
          <p:cNvSpPr/>
          <p:nvPr/>
        </p:nvSpPr>
        <p:spPr>
          <a:xfrm>
            <a:off x="2285984" y="1643050"/>
            <a:ext cx="3714776" cy="185738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Tanabe </a:t>
            </a:r>
            <a:r>
              <a:rPr lang="en-US" altLang="ja-JP" sz="2400" dirty="0" smtClean="0"/>
              <a:t>got acquainted with Becker and Heidegger, when he studied philosophy in Germany.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Brouwerian</a:t>
            </a:r>
            <a:r>
              <a:rPr kumimoji="1" lang="en-US" altLang="ja-JP" dirty="0" smtClean="0"/>
              <a:t> continuum as a model</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en-US" altLang="ja-JP" dirty="0" smtClean="0"/>
              <a:t>The descriptions on </a:t>
            </a:r>
            <a:r>
              <a:rPr lang="en-US" altLang="ja-JP" dirty="0" err="1" smtClean="0"/>
              <a:t>Brouwerian</a:t>
            </a:r>
            <a:r>
              <a:rPr lang="en-US" altLang="ja-JP" dirty="0" smtClean="0"/>
              <a:t> continuum are found even in Tanabe’s first paper on Logic of Species (1934), however, the descriptions are very vague and superfluous. </a:t>
            </a:r>
          </a:p>
          <a:p>
            <a:r>
              <a:rPr lang="en-US" altLang="ja-JP" dirty="0" smtClean="0"/>
              <a:t>Some evidence show that Tanabe acquired </a:t>
            </a:r>
            <a:r>
              <a:rPr lang="en-US" altLang="ja-JP" dirty="0" err="1" smtClean="0"/>
              <a:t>Heyting’s</a:t>
            </a:r>
            <a:r>
              <a:rPr lang="en-US" altLang="ja-JP" dirty="0" smtClean="0"/>
              <a:t> book  </a:t>
            </a:r>
            <a:r>
              <a:rPr lang="en-US" altLang="ja-JP" i="1" dirty="0" err="1" smtClean="0"/>
              <a:t>Mathematische</a:t>
            </a:r>
            <a:r>
              <a:rPr lang="en-US" altLang="ja-JP" i="1" dirty="0" smtClean="0"/>
              <a:t> </a:t>
            </a:r>
            <a:r>
              <a:rPr lang="en-US" altLang="ja-JP" i="1" dirty="0" err="1" smtClean="0"/>
              <a:t>Grundlagenforschung</a:t>
            </a:r>
            <a:r>
              <a:rPr lang="en-US" altLang="ja-JP" i="1" dirty="0" smtClean="0"/>
              <a:t> </a:t>
            </a:r>
            <a:r>
              <a:rPr lang="en-US" altLang="ja-JP" i="1" dirty="0" err="1" smtClean="0"/>
              <a:t>Intuitionismus</a:t>
            </a:r>
            <a:r>
              <a:rPr lang="en-US" altLang="ja-JP" i="1" dirty="0" smtClean="0"/>
              <a:t>, </a:t>
            </a:r>
            <a:r>
              <a:rPr lang="en-US" altLang="ja-JP" i="1" dirty="0" err="1" smtClean="0"/>
              <a:t>Beweistheorie</a:t>
            </a:r>
            <a:r>
              <a:rPr lang="en-US" altLang="ja-JP" dirty="0" smtClean="0"/>
              <a:t>, 1934, in the end of 1934 or early 1935.</a:t>
            </a:r>
          </a:p>
          <a:p>
            <a:r>
              <a:rPr lang="en-US" altLang="ja-JP" dirty="0" smtClean="0"/>
              <a:t>In the book, he found that </a:t>
            </a:r>
            <a:r>
              <a:rPr lang="en-US" altLang="ja-JP" dirty="0" err="1" smtClean="0"/>
              <a:t>Brouwerian</a:t>
            </a:r>
            <a:r>
              <a:rPr lang="en-US" altLang="ja-JP" dirty="0" smtClean="0"/>
              <a:t> continuum is  a mathematical “model” which satisfies the two conditions for his logic.</a:t>
            </a:r>
          </a:p>
        </p:txBody>
      </p:sp>
      <p:sp>
        <p:nvSpPr>
          <p:cNvPr id="5" name="角丸四角形吹き出し 4"/>
          <p:cNvSpPr/>
          <p:nvPr/>
        </p:nvSpPr>
        <p:spPr>
          <a:xfrm>
            <a:off x="3000364" y="1142984"/>
            <a:ext cx="3557606" cy="175565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t>The notion of  choice sequence was  introduced in 1924.</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811</Words>
  <Application>Microsoft Office PowerPoint</Application>
  <PresentationFormat>画面に合わせる (4:3)</PresentationFormat>
  <Paragraphs>60</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The aim of my talk</vt:lpstr>
      <vt:lpstr>         Hajime Tanabe </vt:lpstr>
      <vt:lpstr>Kyoto School of philosophy</vt:lpstr>
      <vt:lpstr>Logic of Species</vt:lpstr>
      <vt:lpstr>Logic of society</vt:lpstr>
      <vt:lpstr>Species are not merely collections</vt:lpstr>
      <vt:lpstr>Nonetheless, liberty for individuals!</vt:lpstr>
      <vt:lpstr>Brouwerian continuum and Tanabe </vt:lpstr>
      <vt:lpstr>Brouwerian continuum as a model</vt:lpstr>
      <vt:lpstr>Comparison</vt:lpstr>
      <vt:lpstr>Further Researches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Tanabe’s Logic of Species  and  Brouwer’s Theory of Continuum  Japanese philosophy and intuitionistic mathematics </dc:title>
  <cp:lastModifiedBy>hayashisusumu</cp:lastModifiedBy>
  <cp:revision>37</cp:revision>
  <dcterms:modified xsi:type="dcterms:W3CDTF">2010-03-11T12:34:45Z</dcterms:modified>
</cp:coreProperties>
</file>