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" y="29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テキスト ボックス 126"/>
          <p:cNvSpPr txBox="1"/>
          <p:nvPr/>
        </p:nvSpPr>
        <p:spPr>
          <a:xfrm>
            <a:off x="637008" y="142844"/>
            <a:ext cx="550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smtClean="0"/>
              <a:t>環境モデリングによるモデル検査スクリプトの自動生成</a:t>
            </a:r>
            <a:endParaRPr kumimoji="1" lang="en-US" altLang="ja-JP" b="1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33207" y="508787"/>
            <a:ext cx="4281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smtClean="0"/>
              <a:t>北陸先端科学技術大学院大学　矢竹健朗</a:t>
            </a:r>
            <a:r>
              <a:rPr lang="en-US" altLang="ja-JP" sz="1200" smtClean="0"/>
              <a:t>, </a:t>
            </a:r>
            <a:r>
              <a:rPr lang="ja-JP" altLang="en-US" sz="1200" smtClean="0"/>
              <a:t>西端浩和</a:t>
            </a:r>
            <a:r>
              <a:rPr lang="en-US" altLang="ja-JP" sz="1200" smtClean="0"/>
              <a:t>, </a:t>
            </a:r>
            <a:r>
              <a:rPr lang="ja-JP" altLang="en-US" sz="1200" smtClean="0"/>
              <a:t>青木利晃</a:t>
            </a:r>
            <a:endParaRPr kumimoji="1" lang="ja-JP" altLang="en-US" sz="120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14290" y="1285852"/>
            <a:ext cx="341792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smtClean="0"/>
              <a:t>・組込みシステムは外側から機能を呼び出されて動作する。</a:t>
            </a:r>
            <a:endParaRPr kumimoji="1" lang="en-US" altLang="ja-JP" sz="1000" smtClean="0"/>
          </a:p>
          <a:p>
            <a:r>
              <a:rPr kumimoji="1" lang="ja-JP" altLang="en-US" sz="1000" smtClean="0"/>
              <a:t>・モデル検査を適用</a:t>
            </a:r>
            <a:r>
              <a:rPr kumimoji="1" lang="ja-JP" altLang="en-US" sz="1000" smtClean="0"/>
              <a:t>するためには</a:t>
            </a:r>
            <a:r>
              <a:rPr lang="ja-JP" altLang="en-US" sz="1000" smtClean="0"/>
              <a:t>、</a:t>
            </a:r>
            <a:r>
              <a:rPr kumimoji="1" lang="ja-JP" altLang="en-US" sz="1000" smtClean="0"/>
              <a:t>外側（</a:t>
            </a:r>
            <a:r>
              <a:rPr kumimoji="1" lang="ja-JP" altLang="en-US" sz="1000" b="1" smtClean="0"/>
              <a:t>環境</a:t>
            </a:r>
            <a:r>
              <a:rPr kumimoji="1" lang="ja-JP" altLang="en-US" sz="1000" smtClean="0"/>
              <a:t>）を</a:t>
            </a:r>
            <a:r>
              <a:rPr kumimoji="1" lang="ja-JP" altLang="en-US" sz="1000" smtClean="0"/>
              <a:t>記述</a:t>
            </a:r>
            <a:r>
              <a:rPr kumimoji="1" lang="ja-JP" altLang="en-US" sz="1000" smtClean="0"/>
              <a:t>する</a:t>
            </a:r>
            <a:endParaRPr kumimoji="1" lang="en-US" altLang="ja-JP" sz="1000" smtClean="0"/>
          </a:p>
          <a:p>
            <a:r>
              <a:rPr lang="ja-JP" altLang="en-US" sz="1000" smtClean="0"/>
              <a:t>　</a:t>
            </a:r>
            <a:r>
              <a:rPr kumimoji="1" lang="ja-JP" altLang="en-US" sz="1000" smtClean="0"/>
              <a:t>こと</a:t>
            </a:r>
            <a:r>
              <a:rPr kumimoji="1" lang="ja-JP" altLang="en-US" sz="1000" smtClean="0"/>
              <a:t>が必要。</a:t>
            </a:r>
            <a:endParaRPr kumimoji="1" lang="en-US" altLang="ja-JP" sz="1000" smtClean="0"/>
          </a:p>
          <a:p>
            <a:r>
              <a:rPr lang="ja-JP" altLang="en-US" sz="1000" smtClean="0"/>
              <a:t>・</a:t>
            </a:r>
            <a:r>
              <a:rPr kumimoji="1" lang="ja-JP" altLang="en-US" sz="1000" smtClean="0"/>
              <a:t>問題点：環境構成のバリエーションは非常に多い。</a:t>
            </a:r>
            <a:endParaRPr kumimoji="1" lang="en-US" altLang="ja-JP" sz="1000" smtClean="0"/>
          </a:p>
          <a:p>
            <a:r>
              <a:rPr lang="ja-JP" altLang="en-US" sz="1000" smtClean="0"/>
              <a:t>　（タスク、リソース、優先度、参照</a:t>
            </a:r>
            <a:r>
              <a:rPr lang="ja-JP" altLang="en-US" sz="1000" smtClean="0"/>
              <a:t>関係</a:t>
            </a:r>
            <a:r>
              <a:rPr lang="en-US" altLang="ja-JP" sz="1000" smtClean="0"/>
              <a:t>…</a:t>
            </a:r>
            <a:r>
              <a:rPr lang="ja-JP" altLang="en-US" sz="1000" smtClean="0"/>
              <a:t>）</a:t>
            </a:r>
            <a:endParaRPr kumimoji="1" lang="ja-JP" altLang="en-US" sz="1000"/>
          </a:p>
        </p:txBody>
      </p:sp>
      <p:sp>
        <p:nvSpPr>
          <p:cNvPr id="16" name="角丸四角形 15"/>
          <p:cNvSpPr/>
          <p:nvPr/>
        </p:nvSpPr>
        <p:spPr>
          <a:xfrm>
            <a:off x="357166" y="1000100"/>
            <a:ext cx="2928958" cy="2143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>
                <a:solidFill>
                  <a:schemeClr val="tx1"/>
                </a:solidFill>
              </a:rPr>
              <a:t>組込みシステムへのモデル検査の適用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57166" y="3428992"/>
            <a:ext cx="2928958" cy="2143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smtClean="0">
                <a:solidFill>
                  <a:schemeClr val="tx1"/>
                </a:solidFill>
              </a:rPr>
              <a:t>環境モデル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5728" y="3714744"/>
            <a:ext cx="32147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smtClean="0"/>
              <a:t>・</a:t>
            </a:r>
            <a:r>
              <a:rPr kumimoji="1" lang="en-US" altLang="ja-JP" sz="1000" smtClean="0"/>
              <a:t>UML</a:t>
            </a:r>
            <a:r>
              <a:rPr kumimoji="1" lang="ja-JP" altLang="en-US" sz="1000" smtClean="0"/>
              <a:t>ベースのモデル。</a:t>
            </a:r>
            <a:endParaRPr kumimoji="1" lang="en-US" altLang="ja-JP" sz="1000" smtClean="0"/>
          </a:p>
          <a:p>
            <a:r>
              <a:rPr kumimoji="1" lang="ja-JP" altLang="en-US" sz="1000" smtClean="0"/>
              <a:t>・クラス図</a:t>
            </a:r>
            <a:r>
              <a:rPr lang="ja-JP" altLang="en-US" sz="1000" smtClean="0">
                <a:sym typeface="Wingdings" pitchFamily="2" charset="2"/>
              </a:rPr>
              <a:t>により</a:t>
            </a:r>
            <a:r>
              <a:rPr kumimoji="1" lang="ja-JP" altLang="en-US" sz="1000" smtClean="0"/>
              <a:t>構成</a:t>
            </a:r>
            <a:r>
              <a:rPr kumimoji="1" lang="ja-JP" altLang="en-US" sz="1000" smtClean="0"/>
              <a:t>の</a:t>
            </a:r>
            <a:r>
              <a:rPr kumimoji="1" lang="ja-JP" altLang="en-US" sz="1000" smtClean="0"/>
              <a:t>バリエーションを記述。</a:t>
            </a:r>
            <a:endParaRPr kumimoji="1" lang="en-US" altLang="ja-JP" sz="1000" smtClean="0"/>
          </a:p>
          <a:p>
            <a:r>
              <a:rPr lang="ja-JP" altLang="en-US" sz="1000" smtClean="0"/>
              <a:t>・ステートチャート図</a:t>
            </a:r>
            <a:r>
              <a:rPr lang="ja-JP" altLang="en-US" sz="1000" smtClean="0">
                <a:sym typeface="Wingdings" pitchFamily="2" charset="2"/>
              </a:rPr>
              <a:t>により</a:t>
            </a:r>
            <a:r>
              <a:rPr lang="ja-JP" altLang="en-US" sz="1000" smtClean="0">
                <a:sym typeface="Wingdings" pitchFamily="2" charset="2"/>
              </a:rPr>
              <a:t>機能</a:t>
            </a:r>
            <a:r>
              <a:rPr lang="ja-JP" altLang="en-US" sz="1000" smtClean="0">
                <a:sym typeface="Wingdings" pitchFamily="2" charset="2"/>
              </a:rPr>
              <a:t>呼出列と状態</a:t>
            </a:r>
            <a:r>
              <a:rPr lang="ja-JP" altLang="en-US" sz="1000" smtClean="0">
                <a:sym typeface="Wingdings" pitchFamily="2" charset="2"/>
              </a:rPr>
              <a:t>遷移を記述。</a:t>
            </a:r>
            <a:endParaRPr kumimoji="1" lang="en-US" altLang="ja-JP" sz="1000" smtClean="0"/>
          </a:p>
        </p:txBody>
      </p:sp>
      <p:sp>
        <p:nvSpPr>
          <p:cNvPr id="20" name="角丸四角形 19"/>
          <p:cNvSpPr/>
          <p:nvPr/>
        </p:nvSpPr>
        <p:spPr>
          <a:xfrm>
            <a:off x="3571876" y="3428992"/>
            <a:ext cx="3071834" cy="2143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smtClean="0">
                <a:solidFill>
                  <a:schemeClr val="tx1"/>
                </a:solidFill>
              </a:rPr>
              <a:t>環境の自動生成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571876" y="1000100"/>
            <a:ext cx="2928958" cy="2143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smtClean="0">
                <a:solidFill>
                  <a:schemeClr val="tx1"/>
                </a:solidFill>
              </a:rPr>
              <a:t>環境モデリング手法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71876" y="1285852"/>
            <a:ext cx="3191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smtClean="0"/>
              <a:t>・環境構成</a:t>
            </a:r>
            <a:r>
              <a:rPr kumimoji="1" lang="ja-JP" altLang="en-US" sz="1000" smtClean="0"/>
              <a:t>を記述すためのモデル（環境モデル）を導入。</a:t>
            </a:r>
            <a:endParaRPr kumimoji="1" lang="en-US" altLang="ja-JP" sz="1000" smtClean="0"/>
          </a:p>
          <a:p>
            <a:r>
              <a:rPr lang="ja-JP" altLang="en-US" sz="1000" smtClean="0"/>
              <a:t>・環境モデル</a:t>
            </a:r>
            <a:r>
              <a:rPr lang="ja-JP" altLang="en-US" sz="1000" smtClean="0"/>
              <a:t>から個々の環境</a:t>
            </a:r>
            <a:r>
              <a:rPr lang="ja-JP" altLang="en-US" sz="1000" smtClean="0"/>
              <a:t>を自動生成</a:t>
            </a:r>
            <a:r>
              <a:rPr lang="ja-JP" altLang="en-US" sz="1000" smtClean="0"/>
              <a:t>。</a:t>
            </a:r>
            <a:endParaRPr lang="en-US" altLang="ja-JP" sz="1000" smtClean="0"/>
          </a:p>
        </p:txBody>
      </p:sp>
      <p:pic>
        <p:nvPicPr>
          <p:cNvPr id="1026" name="Picture 2" descr="C:\Users\kenro\Documents\presentation\research\ESS09\overvi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42" y="2114612"/>
            <a:ext cx="2643206" cy="1071118"/>
          </a:xfrm>
          <a:prstGeom prst="rect">
            <a:avLst/>
          </a:prstGeom>
          <a:noFill/>
        </p:spPr>
      </p:pic>
      <p:pic>
        <p:nvPicPr>
          <p:cNvPr id="2" name="Picture 3" descr="C:\Users\kenro\Documents\presentation\research\ESS09\en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14" y="1857356"/>
            <a:ext cx="2679316" cy="998596"/>
          </a:xfrm>
          <a:prstGeom prst="rect">
            <a:avLst/>
          </a:prstGeom>
          <a:noFill/>
        </p:spPr>
      </p:pic>
      <p:sp>
        <p:nvSpPr>
          <p:cNvPr id="25" name="テキスト ボックス 24"/>
          <p:cNvSpPr txBox="1"/>
          <p:nvPr/>
        </p:nvSpPr>
        <p:spPr>
          <a:xfrm>
            <a:off x="3571876" y="3732250"/>
            <a:ext cx="25683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smtClean="0"/>
              <a:t>（１）オブジェクトグラフの生成。</a:t>
            </a:r>
            <a:endParaRPr lang="en-US" altLang="ja-JP" sz="1000" smtClean="0"/>
          </a:p>
          <a:p>
            <a:r>
              <a:rPr kumimoji="1" lang="ja-JP" altLang="en-US" sz="1000" smtClean="0"/>
              <a:t>（２）状態遷移図の合成。</a:t>
            </a:r>
            <a:endParaRPr kumimoji="1" lang="en-US" altLang="ja-JP" sz="1000" smtClean="0"/>
          </a:p>
          <a:p>
            <a:r>
              <a:rPr lang="ja-JP" altLang="en-US" sz="1000" smtClean="0"/>
              <a:t>（３）モデル検査スクリプト（</a:t>
            </a:r>
            <a:r>
              <a:rPr lang="en-US" altLang="ja-JP" sz="1000" smtClean="0"/>
              <a:t>Promela</a:t>
            </a:r>
            <a:r>
              <a:rPr lang="ja-JP" altLang="en-US" sz="1000" smtClean="0"/>
              <a:t>）へ変換。</a:t>
            </a:r>
            <a:endParaRPr kumimoji="1" lang="en-US" altLang="ja-JP" sz="1000" smtClean="0"/>
          </a:p>
        </p:txBody>
      </p:sp>
      <p:sp>
        <p:nvSpPr>
          <p:cNvPr id="26" name="角丸四角形 25"/>
          <p:cNvSpPr/>
          <p:nvPr/>
        </p:nvSpPr>
        <p:spPr>
          <a:xfrm>
            <a:off x="214290" y="6500826"/>
            <a:ext cx="3071834" cy="2143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smtClean="0">
                <a:solidFill>
                  <a:schemeClr val="tx1"/>
                </a:solidFill>
              </a:rPr>
              <a:t>環境生成ツール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pic>
        <p:nvPicPr>
          <p:cNvPr id="3" name="Picture 5" descr="C:\Users\kenro\Documents\presentation\research\ESS09\graph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66" y="4286248"/>
            <a:ext cx="2077553" cy="1000132"/>
          </a:xfrm>
          <a:prstGeom prst="rect">
            <a:avLst/>
          </a:prstGeom>
          <a:noFill/>
        </p:spPr>
      </p:pic>
      <p:pic>
        <p:nvPicPr>
          <p:cNvPr id="4" name="Picture 6" descr="C:\Users\kenro\Documents\presentation\research\ESS09\sta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04" y="5500694"/>
            <a:ext cx="2759078" cy="846629"/>
          </a:xfrm>
          <a:prstGeom prst="rect">
            <a:avLst/>
          </a:prstGeom>
          <a:noFill/>
        </p:spPr>
      </p:pic>
      <p:sp>
        <p:nvSpPr>
          <p:cNvPr id="31" name="角丸四角形 30"/>
          <p:cNvSpPr/>
          <p:nvPr/>
        </p:nvSpPr>
        <p:spPr>
          <a:xfrm>
            <a:off x="3571876" y="6500826"/>
            <a:ext cx="3071834" cy="2143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smtClean="0">
                <a:solidFill>
                  <a:schemeClr val="tx1"/>
                </a:solidFill>
              </a:rPr>
              <a:t>分散並列モデル検査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pic>
        <p:nvPicPr>
          <p:cNvPr id="5" name="Picture 8" descr="C:\Users\kenro\Documents\presentation\research\ESS09\dist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14" y="8048247"/>
            <a:ext cx="2643206" cy="738595"/>
          </a:xfrm>
          <a:prstGeom prst="rect">
            <a:avLst/>
          </a:prstGeom>
          <a:noFill/>
        </p:spPr>
      </p:pic>
      <p:sp>
        <p:nvSpPr>
          <p:cNvPr id="33" name="テキスト ボックス 32"/>
          <p:cNvSpPr txBox="1"/>
          <p:nvPr/>
        </p:nvSpPr>
        <p:spPr>
          <a:xfrm>
            <a:off x="3643314" y="6786578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smtClean="0"/>
              <a:t>・生成される環境の数は非常に多い。</a:t>
            </a:r>
            <a:endParaRPr lang="en-US" altLang="ja-JP" sz="1000" smtClean="0"/>
          </a:p>
          <a:p>
            <a:r>
              <a:rPr lang="ja-JP" altLang="en-US" sz="1000" smtClean="0"/>
              <a:t>・</a:t>
            </a:r>
            <a:r>
              <a:rPr lang="en-US" altLang="ja-JP" sz="1000" smtClean="0"/>
              <a:t>PC</a:t>
            </a:r>
            <a:r>
              <a:rPr lang="ja-JP" altLang="en-US" sz="1000" smtClean="0"/>
              <a:t>クラスタにより並列分散モデル検査。</a:t>
            </a:r>
            <a:endParaRPr lang="en-US" altLang="ja-JP" sz="1000" smtClean="0"/>
          </a:p>
        </p:txBody>
      </p:sp>
      <p:pic>
        <p:nvPicPr>
          <p:cNvPr id="6" name="Picture 9" descr="C:\Users\kenro\Documents\presentation\research\ESS09\tabl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9066" y="7262429"/>
            <a:ext cx="2214578" cy="658288"/>
          </a:xfrm>
          <a:prstGeom prst="rect">
            <a:avLst/>
          </a:prstGeom>
          <a:noFill/>
        </p:spPr>
      </p:pic>
      <p:pic>
        <p:nvPicPr>
          <p:cNvPr id="7" name="Picture 10" descr="C:\Users\kenro\Documents\presentation\research\ESS09\too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604" y="7072330"/>
            <a:ext cx="2874816" cy="1785950"/>
          </a:xfrm>
          <a:prstGeom prst="rect">
            <a:avLst/>
          </a:prstGeom>
          <a:noFill/>
        </p:spPr>
      </p:pic>
      <p:sp>
        <p:nvSpPr>
          <p:cNvPr id="36" name="テキスト ボックス 35"/>
          <p:cNvSpPr txBox="1"/>
          <p:nvPr/>
        </p:nvSpPr>
        <p:spPr>
          <a:xfrm>
            <a:off x="285728" y="6786578"/>
            <a:ext cx="29450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smtClean="0"/>
              <a:t>・環境モデルからモデル検査スクリプトを自動生成。</a:t>
            </a:r>
            <a:endParaRPr lang="en-US" altLang="ja-JP" sz="100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86388" y="5572132"/>
            <a:ext cx="14718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smtClean="0"/>
              <a:t>proctype RTOS_case1() {</a:t>
            </a:r>
          </a:p>
          <a:p>
            <a:r>
              <a:rPr lang="en-US" altLang="ja-JP" sz="600" smtClean="0"/>
              <a:t>SUS_SUS_FRE</a:t>
            </a:r>
          </a:p>
          <a:p>
            <a:r>
              <a:rPr kumimoji="1" lang="en-US" altLang="ja-JP" sz="600" smtClean="0"/>
              <a:t>  if </a:t>
            </a:r>
          </a:p>
          <a:p>
            <a:r>
              <a:rPr lang="en-US" altLang="ja-JP" sz="600" smtClean="0"/>
              <a:t>  :: ActivateTask(1) -&gt; goto RUN_SUS_FRE</a:t>
            </a:r>
          </a:p>
          <a:p>
            <a:r>
              <a:rPr kumimoji="1" lang="en-US" altLang="ja-JP" sz="600" smtClean="0"/>
              <a:t>  :: ActivateTask(2) -&gt; goto SUS_RUN_FRE</a:t>
            </a:r>
          </a:p>
          <a:p>
            <a:r>
              <a:rPr lang="en-US" altLang="ja-JP" sz="600" smtClean="0"/>
              <a:t>  fi</a:t>
            </a:r>
          </a:p>
          <a:p>
            <a:r>
              <a:rPr kumimoji="1" lang="en-US" altLang="ja-JP" sz="600" smtClean="0"/>
              <a:t>…</a:t>
            </a:r>
            <a:endParaRPr kumimoji="1" lang="ja-JP" altLang="en-US" sz="600"/>
          </a:p>
        </p:txBody>
      </p:sp>
      <p:pic>
        <p:nvPicPr>
          <p:cNvPr id="8" name="Picture 2" descr="C:\Users\kenro\Documents\presentation\research\ESS09\lt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5357818"/>
            <a:ext cx="1714512" cy="934692"/>
          </a:xfrm>
          <a:prstGeom prst="rect">
            <a:avLst/>
          </a:prstGeom>
          <a:noFill/>
        </p:spPr>
      </p:pic>
      <p:sp>
        <p:nvSpPr>
          <p:cNvPr id="30" name="テキスト ボックス 29"/>
          <p:cNvSpPr txBox="1"/>
          <p:nvPr/>
        </p:nvSpPr>
        <p:spPr>
          <a:xfrm>
            <a:off x="3507403" y="2928926"/>
            <a:ext cx="3350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smtClean="0">
                <a:sym typeface="Wingdings" pitchFamily="2" charset="2"/>
              </a:rPr>
              <a:t></a:t>
            </a:r>
            <a:r>
              <a:rPr kumimoji="1" lang="ja-JP" altLang="en-US" sz="1000" smtClean="0"/>
              <a:t>環境を構造的に分割することによって状態爆発を回避。</a:t>
            </a:r>
            <a:endParaRPr kumimoji="1" lang="ja-JP" altLang="en-US" sz="1000"/>
          </a:p>
        </p:txBody>
      </p:sp>
      <p:pic>
        <p:nvPicPr>
          <p:cNvPr id="1027" name="Picture 3" descr="C:\Users\kenro\Documents\presentation\research\ESS09\clas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42" y="4286248"/>
            <a:ext cx="2214578" cy="1112874"/>
          </a:xfrm>
          <a:prstGeom prst="rect">
            <a:avLst/>
          </a:prstGeom>
          <a:noFill/>
        </p:spPr>
      </p:pic>
      <p:sp>
        <p:nvSpPr>
          <p:cNvPr id="32" name="円/楕円 31"/>
          <p:cNvSpPr/>
          <p:nvPr/>
        </p:nvSpPr>
        <p:spPr>
          <a:xfrm>
            <a:off x="5286388" y="4929190"/>
            <a:ext cx="714380" cy="428628"/>
          </a:xfrm>
          <a:prstGeom prst="ellipse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下矢印 37"/>
          <p:cNvSpPr/>
          <p:nvPr/>
        </p:nvSpPr>
        <p:spPr>
          <a:xfrm rot="2700000">
            <a:off x="5143512" y="5357818"/>
            <a:ext cx="142876" cy="142876"/>
          </a:xfrm>
          <a:prstGeom prst="down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右矢印 38"/>
          <p:cNvSpPr/>
          <p:nvPr/>
        </p:nvSpPr>
        <p:spPr>
          <a:xfrm>
            <a:off x="5181609" y="5857884"/>
            <a:ext cx="142876" cy="142876"/>
          </a:xfrm>
          <a:prstGeom prst="right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222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kenro</dc:creator>
  <cp:lastModifiedBy>Kenro Yadake</cp:lastModifiedBy>
  <cp:revision>69</cp:revision>
  <dcterms:created xsi:type="dcterms:W3CDTF">2009-11-13T09:17:26Z</dcterms:created>
  <dcterms:modified xsi:type="dcterms:W3CDTF">2009-11-15T07:57:23Z</dcterms:modified>
</cp:coreProperties>
</file>