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1" r:id="rId2"/>
    <p:sldId id="273" r:id="rId3"/>
    <p:sldId id="257" r:id="rId4"/>
    <p:sldId id="265" r:id="rId5"/>
    <p:sldId id="258" r:id="rId6"/>
    <p:sldId id="260" r:id="rId7"/>
    <p:sldId id="259" r:id="rId8"/>
    <p:sldId id="266" r:id="rId9"/>
    <p:sldId id="262" r:id="rId10"/>
    <p:sldId id="282" r:id="rId11"/>
    <p:sldId id="283" r:id="rId12"/>
    <p:sldId id="263" r:id="rId13"/>
    <p:sldId id="269" r:id="rId14"/>
    <p:sldId id="284" r:id="rId15"/>
  </p:sldIdLst>
  <p:sldSz cx="9144000" cy="6858000" type="screen4x3"/>
  <p:notesSz cx="10234613" cy="7099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6699"/>
    <a:srgbClr val="FF66FF"/>
    <a:srgbClr val="CCFF99"/>
    <a:srgbClr val="CC99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10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797022" y="0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75B29-A8C8-4EFF-9F71-D624520142E8}" type="datetimeFigureOut">
              <a:rPr kumimoji="1" lang="ja-JP" altLang="en-US" smtClean="0"/>
              <a:t>2018/10/27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743619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797022" y="6743619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F42F4-CD04-495D-859B-9E6EC6CEC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383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F9D04-ED97-4489-A41E-25A67295A343}" type="datetimeFigureOut">
              <a:rPr kumimoji="1" lang="ja-JP" altLang="en-US" smtClean="0"/>
              <a:t>2018/10/27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519488" y="887413"/>
            <a:ext cx="3195637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23938" y="3416300"/>
            <a:ext cx="8186737" cy="27955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6C2A-BDAA-4550-83D1-B2C5F05223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95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D6E9-D2EF-494A-920D-59A72AEE0D8D}" type="datetimeFigureOut">
              <a:rPr kumimoji="1" lang="ja-JP" altLang="en-US" smtClean="0"/>
              <a:t>2018/10/27</a:t>
            </a:fld>
            <a:endParaRPr kumimoji="1" lang="ja-JP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2A91E-9E01-4164-9A4C-34839441219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D6E9-D2EF-494A-920D-59A72AEE0D8D}" type="datetimeFigureOut">
              <a:rPr kumimoji="1" lang="ja-JP" altLang="en-US" smtClean="0"/>
              <a:t>2018/10/27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A91E-9E01-4164-9A4C-3483944121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D6E9-D2EF-494A-920D-59A72AEE0D8D}" type="datetimeFigureOut">
              <a:rPr kumimoji="1" lang="ja-JP" altLang="en-US" smtClean="0"/>
              <a:t>2018/10/27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A91E-9E01-4164-9A4C-3483944121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D6E9-D2EF-494A-920D-59A72AEE0D8D}" type="datetimeFigureOut">
              <a:rPr kumimoji="1" lang="ja-JP" altLang="en-US" smtClean="0"/>
              <a:t>2018/10/27</a:t>
            </a:fld>
            <a:endParaRPr kumimoji="1" lang="ja-JP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2A91E-9E01-4164-9A4C-34839441219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D6E9-D2EF-494A-920D-59A72AEE0D8D}" type="datetimeFigureOut">
              <a:rPr kumimoji="1" lang="ja-JP" altLang="en-US" smtClean="0"/>
              <a:t>2018/10/27</a:t>
            </a:fld>
            <a:endParaRPr kumimoji="1" lang="ja-JP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2A91E-9E01-4164-9A4C-34839441219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D6E9-D2EF-494A-920D-59A72AEE0D8D}" type="datetimeFigureOut">
              <a:rPr kumimoji="1" lang="ja-JP" altLang="en-US" smtClean="0"/>
              <a:t>2018/10/27</a:t>
            </a:fld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2A91E-9E01-4164-9A4C-34839441219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D6E9-D2EF-494A-920D-59A72AEE0D8D}" type="datetimeFigureOut">
              <a:rPr kumimoji="1" lang="ja-JP" altLang="en-US" smtClean="0"/>
              <a:t>2018/10/27</a:t>
            </a:fld>
            <a:endParaRPr kumimoji="1" lang="ja-JP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2A91E-9E01-4164-9A4C-34839441219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D6E9-D2EF-494A-920D-59A72AEE0D8D}" type="datetimeFigureOut">
              <a:rPr kumimoji="1" lang="ja-JP" altLang="en-US" smtClean="0"/>
              <a:t>2018/10/27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2A91E-9E01-4164-9A4C-34839441219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D6E9-D2EF-494A-920D-59A72AEE0D8D}" type="datetimeFigureOut">
              <a:rPr kumimoji="1" lang="ja-JP" altLang="en-US" smtClean="0"/>
              <a:t>2018/10/27</a:t>
            </a:fld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2A91E-9E01-4164-9A4C-34839441219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D6E9-D2EF-494A-920D-59A72AEE0D8D}" type="datetimeFigureOut">
              <a:rPr kumimoji="1" lang="ja-JP" altLang="en-US" smtClean="0"/>
              <a:t>2018/10/27</a:t>
            </a:fld>
            <a:endParaRPr kumimoji="1" lang="ja-JP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2A91E-9E01-4164-9A4C-34839441219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D6E9-D2EF-494A-920D-59A72AEE0D8D}" type="datetimeFigureOut">
              <a:rPr kumimoji="1" lang="ja-JP" altLang="en-US" smtClean="0"/>
              <a:t>2018/10/27</a:t>
            </a:fld>
            <a:endParaRPr kumimoji="1" lang="ja-JP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2A91E-9E01-4164-9A4C-34839441219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5F6D6E9-D2EF-494A-920D-59A72AEE0D8D}" type="datetimeFigureOut">
              <a:rPr kumimoji="1" lang="ja-JP" altLang="en-US" smtClean="0"/>
              <a:t>2018/10/27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A02A91E-9E01-4164-9A4C-3483944121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kumimoji="1"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kumimoji="1"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kumimoji="1"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kumimoji="1"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kumimoji="1"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kumimoji="1"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kumimoji="1"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kumimoji="1"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kumimoji="1"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543800" cy="1634480"/>
          </a:xfrm>
        </p:spPr>
        <p:txBody>
          <a:bodyPr/>
          <a:lstStyle/>
          <a:p>
            <a:pPr algn="ctr"/>
            <a:r>
              <a:rPr kumimoji="1" lang="ja-JP" altLang="en-US" sz="9600" dirty="0"/>
              <a:t>台　風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44208" y="6277801"/>
            <a:ext cx="259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日本気象協会の</a:t>
            </a:r>
            <a:r>
              <a:rPr kumimoji="1" lang="en-US" altLang="ja-JP" dirty="0"/>
              <a:t>HP</a:t>
            </a:r>
            <a:r>
              <a:rPr kumimoji="1" lang="ja-JP" altLang="en-US" dirty="0"/>
              <a:t>より</a:t>
            </a:r>
          </a:p>
        </p:txBody>
      </p:sp>
    </p:spTree>
    <p:extLst>
      <p:ext uri="{BB962C8B-B14F-4D97-AF65-F5344CB8AC3E}">
        <p14:creationId xmlns:p14="http://schemas.microsoft.com/office/powerpoint/2010/main" val="2158699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地図 が含まれている画像&#10;&#10;非常に高い精度で生成された説明">
            <a:extLst>
              <a:ext uri="{FF2B5EF4-FFF2-40B4-BE49-F238E27FC236}">
                <a16:creationId xmlns:a16="http://schemas.microsoft.com/office/drawing/2014/main" id="{6D48FD58-69FF-4CFA-849D-27FD8B41B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76" y="0"/>
            <a:ext cx="9266152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ACCEA2-3850-4D74-944D-8863A0BF2CAD}"/>
              </a:ext>
            </a:extLst>
          </p:cNvPr>
          <p:cNvSpPr txBox="1"/>
          <p:nvPr/>
        </p:nvSpPr>
        <p:spPr>
          <a:xfrm flipH="1">
            <a:off x="179512" y="476672"/>
            <a:ext cx="148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台風</a:t>
            </a:r>
            <a:r>
              <a:rPr lang="en-US" altLang="ja-JP" dirty="0">
                <a:solidFill>
                  <a:srgbClr val="FF0000"/>
                </a:solidFill>
              </a:rPr>
              <a:t>21</a:t>
            </a:r>
            <a:r>
              <a:rPr lang="ja-JP" altLang="en-US" dirty="0">
                <a:solidFill>
                  <a:srgbClr val="FF0000"/>
                </a:solidFill>
              </a:rPr>
              <a:t>号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35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, 地図 が含まれている画像&#10;&#10;非常に高い精度で生成された説明">
            <a:extLst>
              <a:ext uri="{FF2B5EF4-FFF2-40B4-BE49-F238E27FC236}">
                <a16:creationId xmlns:a16="http://schemas.microsoft.com/office/drawing/2014/main" id="{1BA0861E-E4A6-49D4-9DEE-640CC7DA0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6037"/>
            <a:ext cx="5094051" cy="3743325"/>
          </a:xfrm>
          <a:prstGeom prst="rect">
            <a:avLst/>
          </a:prstGeom>
        </p:spPr>
      </p:pic>
      <p:pic>
        <p:nvPicPr>
          <p:cNvPr id="7" name="図 6" descr="テキスト, 地図 が含まれている画像&#10;&#10;非常に高い精度で生成された説明">
            <a:extLst>
              <a:ext uri="{FF2B5EF4-FFF2-40B4-BE49-F238E27FC236}">
                <a16:creationId xmlns:a16="http://schemas.microsoft.com/office/drawing/2014/main" id="{20FA074D-F9DB-4DF3-B39E-D6B156A4C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686" y="386037"/>
            <a:ext cx="4106314" cy="3743325"/>
          </a:xfrm>
          <a:prstGeom prst="rect">
            <a:avLst/>
          </a:prstGeom>
        </p:spPr>
      </p:pic>
      <p:pic>
        <p:nvPicPr>
          <p:cNvPr id="9" name="図 8" descr="テキスト, 地図 が含まれている画像&#10;&#10;非常に高い精度で生成された説明">
            <a:extLst>
              <a:ext uri="{FF2B5EF4-FFF2-40B4-BE49-F238E27FC236}">
                <a16:creationId xmlns:a16="http://schemas.microsoft.com/office/drawing/2014/main" id="{E8A9A9CF-1F70-4996-B365-C42B6A3A0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4129362"/>
            <a:ext cx="5684663" cy="2728638"/>
          </a:xfrm>
          <a:prstGeom prst="rect">
            <a:avLst/>
          </a:prstGeom>
        </p:spPr>
      </p:pic>
      <p:pic>
        <p:nvPicPr>
          <p:cNvPr id="11" name="図 10" descr="テキスト, 地図 が含まれている画像&#10;&#10;非常に高い精度で生成された説明">
            <a:extLst>
              <a:ext uri="{FF2B5EF4-FFF2-40B4-BE49-F238E27FC236}">
                <a16:creationId xmlns:a16="http://schemas.microsoft.com/office/drawing/2014/main" id="{30191FB5-9FDA-421C-9FE8-39D4EB297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21" y="4105433"/>
            <a:ext cx="5734514" cy="2752567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78ED033-C616-420E-B3DF-51890406CF68}"/>
              </a:ext>
            </a:extLst>
          </p:cNvPr>
          <p:cNvSpPr txBox="1"/>
          <p:nvPr/>
        </p:nvSpPr>
        <p:spPr>
          <a:xfrm>
            <a:off x="492640" y="0"/>
            <a:ext cx="376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伊勢湾台風　</a:t>
            </a:r>
            <a:r>
              <a:rPr kumimoji="1" lang="en-US" altLang="ja-JP" dirty="0"/>
              <a:t>1959</a:t>
            </a:r>
            <a:r>
              <a:rPr kumimoji="1" lang="ja-JP" altLang="en-US" dirty="0"/>
              <a:t>年</a:t>
            </a:r>
            <a:r>
              <a:rPr kumimoji="1" lang="en-US" altLang="ja-JP" dirty="0"/>
              <a:t>9</a:t>
            </a:r>
            <a:r>
              <a:rPr kumimoji="1" lang="ja-JP" altLang="en-US" dirty="0"/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78584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風が直角に吹き込む南～南東の山地では大雨に注意(画像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8" y="2132856"/>
            <a:ext cx="4324935" cy="332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057120" y="573325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FF00"/>
                </a:solidFill>
              </a:rPr>
              <a:t>大雨がふる</a:t>
            </a:r>
            <a:endParaRPr kumimoji="1" lang="en-US" altLang="ja-JP" sz="2800" dirty="0">
              <a:solidFill>
                <a:srgbClr val="FFFF00"/>
              </a:solidFill>
            </a:endParaRPr>
          </a:p>
        </p:txBody>
      </p:sp>
      <p:pic>
        <p:nvPicPr>
          <p:cNvPr id="8" name="Picture 6" descr="南に開けた湾で高潮に注意(画像)">
            <a:extLst>
              <a:ext uri="{FF2B5EF4-FFF2-40B4-BE49-F238E27FC236}">
                <a16:creationId xmlns:a16="http://schemas.microsoft.com/office/drawing/2014/main" id="{4B14AD22-9719-4575-950A-D1530F69B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19" y="2153834"/>
            <a:ext cx="4324933" cy="332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11F0EF8-27A4-4368-B6E7-E4F3ED261E5B}"/>
              </a:ext>
            </a:extLst>
          </p:cNvPr>
          <p:cNvSpPr/>
          <p:nvPr/>
        </p:nvSpPr>
        <p:spPr>
          <a:xfrm>
            <a:off x="5508104" y="5733256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FFFF00"/>
                </a:solidFill>
              </a:rPr>
              <a:t>高潮</a:t>
            </a:r>
            <a:r>
              <a:rPr lang="ja-JP" altLang="en-US" sz="2800" dirty="0"/>
              <a:t>（たかしお）</a:t>
            </a:r>
            <a:endParaRPr lang="en-US" altLang="ja-JP" sz="28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708B4F0-0F10-43F4-BCB8-FAAC60A891FA}"/>
              </a:ext>
            </a:extLst>
          </p:cNvPr>
          <p:cNvSpPr/>
          <p:nvPr/>
        </p:nvSpPr>
        <p:spPr>
          <a:xfrm>
            <a:off x="1374737" y="764704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solidFill>
                  <a:srgbClr val="FFFF00"/>
                </a:solidFill>
              </a:rPr>
              <a:t>伊勢湾台風の大雨と強い風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2758400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7543800" cy="914400"/>
          </a:xfrm>
        </p:spPr>
        <p:txBody>
          <a:bodyPr/>
          <a:lstStyle/>
          <a:p>
            <a:r>
              <a:rPr kumimoji="1" lang="ja-JP" altLang="en-US" dirty="0"/>
              <a:t>伊勢湾台風による高潮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8263864" cy="352839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76" y="1772816"/>
            <a:ext cx="428447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26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A8DFBE15-4D87-495A-AD3B-A97230A5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32656"/>
            <a:ext cx="7543800" cy="914400"/>
          </a:xfrm>
        </p:spPr>
        <p:txBody>
          <a:bodyPr/>
          <a:lstStyle/>
          <a:p>
            <a:pPr algn="ctr"/>
            <a:r>
              <a:rPr kumimoji="1" lang="ja-JP" altLang="en-US" dirty="0"/>
              <a:t>台風のまとめ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B4E8BB7-576E-440B-A003-05205D573121}"/>
              </a:ext>
            </a:extLst>
          </p:cNvPr>
          <p:cNvSpPr txBox="1"/>
          <p:nvPr/>
        </p:nvSpPr>
        <p:spPr>
          <a:xfrm flipH="1">
            <a:off x="1521375" y="1844824"/>
            <a:ext cx="60292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8000">
              <a:buFont typeface="Arial" panose="020B0604020202020204" pitchFamily="34" charset="0"/>
              <a:buChar char="•"/>
            </a:pPr>
            <a:r>
              <a:rPr kumimoji="1" lang="ja-JP" altLang="en-US" dirty="0">
                <a:solidFill>
                  <a:srgbClr val="FFFF00"/>
                </a:solidFill>
              </a:rPr>
              <a:t>台風のでき方</a:t>
            </a:r>
            <a:endParaRPr lang="en-US" altLang="ja-JP" dirty="0">
              <a:solidFill>
                <a:srgbClr val="FFFF00"/>
              </a:solidFill>
            </a:endParaRPr>
          </a:p>
          <a:p>
            <a:pPr marL="454950" lvl="1"/>
            <a:r>
              <a:rPr kumimoji="1" lang="ja-JP" altLang="en-US" dirty="0"/>
              <a:t>水が蒸発して，上空で水蒸気が</a:t>
            </a:r>
            <a:r>
              <a:rPr lang="ja-JP" altLang="en-US" dirty="0"/>
              <a:t>冷やされ</a:t>
            </a:r>
            <a:r>
              <a:rPr kumimoji="1" lang="ja-JP" altLang="en-US" dirty="0"/>
              <a:t>雲となり，冷たい空気は下がり，また温められるというくりかえしで大きくなる。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>
                <a:solidFill>
                  <a:srgbClr val="FFFF00"/>
                </a:solidFill>
              </a:rPr>
              <a:t>台風の一生</a:t>
            </a:r>
            <a:endParaRPr kumimoji="1" lang="en-US" altLang="ja-JP" dirty="0">
              <a:solidFill>
                <a:srgbClr val="FFFF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日本のはるか南の海で発生</a:t>
            </a:r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最初は西に，やがて北から東に進む</a:t>
            </a:r>
            <a:endParaRPr lang="en-US" altLang="ja-JP" dirty="0"/>
          </a:p>
          <a:p>
            <a:pPr lvl="2"/>
            <a:r>
              <a:rPr kumimoji="1" lang="ja-JP" altLang="en-US" dirty="0"/>
              <a:t>（台風は冷たい海水にあうと衰える）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>
                <a:solidFill>
                  <a:srgbClr val="FFFF00"/>
                </a:solidFill>
              </a:rPr>
              <a:t>台風によって</a:t>
            </a:r>
            <a:endParaRPr kumimoji="1" lang="en-US" altLang="ja-JP" dirty="0">
              <a:solidFill>
                <a:srgbClr val="FFFF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強い風</a:t>
            </a:r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大雨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rgbClr val="FFFF00"/>
                </a:solidFill>
              </a:rPr>
              <a:t>最近の台風と過去の台風</a:t>
            </a:r>
            <a:endParaRPr lang="en-US" altLang="ja-JP" dirty="0">
              <a:solidFill>
                <a:srgbClr val="FFFF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台風</a:t>
            </a:r>
            <a:r>
              <a:rPr lang="en-US" altLang="ja-JP" dirty="0"/>
              <a:t>21</a:t>
            </a:r>
            <a:r>
              <a:rPr lang="ja-JP" altLang="en-US" dirty="0"/>
              <a:t>号（チェービー）</a:t>
            </a:r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伊勢湾台風（</a:t>
            </a:r>
            <a:r>
              <a:rPr lang="en-US" altLang="ja-JP" dirty="0"/>
              <a:t>1959</a:t>
            </a:r>
            <a:r>
              <a:rPr lang="ja-JP" altLang="en-US" dirty="0"/>
              <a:t>年）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7665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01660" y="16099"/>
            <a:ext cx="4642340" cy="864096"/>
          </a:xfrm>
        </p:spPr>
        <p:txBody>
          <a:bodyPr/>
          <a:lstStyle/>
          <a:p>
            <a:pPr algn="ctr"/>
            <a:r>
              <a:rPr kumimoji="1" lang="ja-JP" altLang="en-US" sz="2400" dirty="0"/>
              <a:t>今日の　雲画像</a:t>
            </a:r>
            <a:r>
              <a:rPr lang="ja-JP" altLang="en-US" sz="2400" dirty="0"/>
              <a:t>　</a:t>
            </a:r>
            <a:r>
              <a:rPr kumimoji="1" lang="ja-JP" altLang="en-US" sz="2400" dirty="0"/>
              <a:t>アメダス</a:t>
            </a:r>
            <a:br>
              <a:rPr kumimoji="1" lang="en-US" altLang="ja-JP" sz="2400" dirty="0"/>
            </a:br>
            <a:r>
              <a:rPr kumimoji="1" lang="ja-JP" altLang="en-US" sz="2400" dirty="0"/>
              <a:t>　ライブカメラ　天気図</a:t>
            </a:r>
          </a:p>
        </p:txBody>
      </p:sp>
      <p:pic>
        <p:nvPicPr>
          <p:cNvPr id="7" name="図 6" descr="自然, 山, 屋外 が含まれている画像&#10;&#10;高い精度で生成された説明">
            <a:extLst>
              <a:ext uri="{FF2B5EF4-FFF2-40B4-BE49-F238E27FC236}">
                <a16:creationId xmlns:a16="http://schemas.microsoft.com/office/drawing/2014/main" id="{51FF3C2C-F923-4A99-8078-FFAC97A69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7984" cy="3372878"/>
          </a:xfrm>
          <a:prstGeom prst="rect">
            <a:avLst/>
          </a:prstGeom>
        </p:spPr>
      </p:pic>
      <p:pic>
        <p:nvPicPr>
          <p:cNvPr id="9" name="図 8" descr="テキスト, 地図 が含まれている画像&#10;&#10;非常に高い精度で生成された説明">
            <a:extLst>
              <a:ext uri="{FF2B5EF4-FFF2-40B4-BE49-F238E27FC236}">
                <a16:creationId xmlns:a16="http://schemas.microsoft.com/office/drawing/2014/main" id="{2580887B-6ECA-4F5A-AB83-16EC64235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1" y="3569071"/>
            <a:ext cx="4443895" cy="3332921"/>
          </a:xfrm>
          <a:prstGeom prst="rect">
            <a:avLst/>
          </a:prstGeom>
        </p:spPr>
      </p:pic>
      <p:pic>
        <p:nvPicPr>
          <p:cNvPr id="11" name="図 10" descr="テキスト, 地図 が含まれている画像&#10;&#10;非常に高い精度で生成された説明">
            <a:extLst>
              <a:ext uri="{FF2B5EF4-FFF2-40B4-BE49-F238E27FC236}">
                <a16:creationId xmlns:a16="http://schemas.microsoft.com/office/drawing/2014/main" id="{CE8C12C9-7FED-447D-BCAA-3E7224F249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40104"/>
            <a:ext cx="3419872" cy="3311576"/>
          </a:xfrm>
          <a:prstGeom prst="rect">
            <a:avLst/>
          </a:prstGeom>
        </p:spPr>
      </p:pic>
      <p:pic>
        <p:nvPicPr>
          <p:cNvPr id="13" name="図 12" descr="草, 屋外, 空 が含まれている画像&#10;&#10;非常に高い精度で生成された説明">
            <a:extLst>
              <a:ext uri="{FF2B5EF4-FFF2-40B4-BE49-F238E27FC236}">
                <a16:creationId xmlns:a16="http://schemas.microsoft.com/office/drawing/2014/main" id="{A46705B0-1D0D-4D2F-BA64-3C3147350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62" y="854237"/>
            <a:ext cx="4427984" cy="249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09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台風とは(画像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5644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699792" y="404664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台風の仲間たち</a:t>
            </a:r>
          </a:p>
        </p:txBody>
      </p:sp>
    </p:spTree>
    <p:extLst>
      <p:ext uri="{BB962C8B-B14F-4D97-AF65-F5344CB8AC3E}">
        <p14:creationId xmlns:p14="http://schemas.microsoft.com/office/powerpoint/2010/main" val="367944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43800" cy="914400"/>
          </a:xfrm>
        </p:spPr>
        <p:txBody>
          <a:bodyPr/>
          <a:lstStyle/>
          <a:p>
            <a:r>
              <a:rPr lang="ja-JP" altLang="en-US" dirty="0"/>
              <a:t>台風というのは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9632" y="1772816"/>
            <a:ext cx="62378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/>
              <a:t>熱帯低気圧のうち、最大風速がおよそ</a:t>
            </a:r>
            <a:r>
              <a:rPr lang="en-US" altLang="ja-JP" sz="2800" u="sng" dirty="0">
                <a:solidFill>
                  <a:srgbClr val="FFFF00"/>
                </a:solidFill>
              </a:rPr>
              <a:t>17m/s</a:t>
            </a:r>
            <a:r>
              <a:rPr lang="ja-JP" altLang="en-US" sz="2800" u="sng" dirty="0">
                <a:solidFill>
                  <a:srgbClr val="FFFF00"/>
                </a:solidFill>
              </a:rPr>
              <a:t>以上</a:t>
            </a:r>
            <a:r>
              <a:rPr lang="ja-JP" altLang="en-US" sz="2800" dirty="0"/>
              <a:t>のもの。（時速</a:t>
            </a:r>
            <a:r>
              <a:rPr lang="en-US" altLang="ja-JP" sz="2800" dirty="0"/>
              <a:t>60㎞</a:t>
            </a:r>
            <a:r>
              <a:rPr lang="ja-JP" altLang="en-US" sz="2800" dirty="0"/>
              <a:t>） 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645024"/>
            <a:ext cx="2425397" cy="231111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35130"/>
            <a:ext cx="3945708" cy="232100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366418" y="3836439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2"/>
                </a:solidFill>
              </a:rPr>
              <a:t>ここまで</a:t>
            </a:r>
            <a:r>
              <a:rPr kumimoji="1" lang="ja-JP" altLang="en-US" dirty="0">
                <a:solidFill>
                  <a:srgbClr val="FF0000"/>
                </a:solidFill>
              </a:rPr>
              <a:t>熱帯低気圧</a:t>
            </a:r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6516216" y="4205771"/>
            <a:ext cx="648072" cy="2313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7682574" y="52292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66FF"/>
                </a:solidFill>
              </a:rPr>
              <a:t>発生</a:t>
            </a:r>
          </a:p>
        </p:txBody>
      </p:sp>
    </p:spTree>
    <p:extLst>
      <p:ext uri="{BB962C8B-B14F-4D97-AF65-F5344CB8AC3E}">
        <p14:creationId xmlns:p14="http://schemas.microsoft.com/office/powerpoint/2010/main" val="382320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422359"/>
              </p:ext>
            </p:extLst>
          </p:nvPr>
        </p:nvGraphicFramePr>
        <p:xfrm>
          <a:off x="652286" y="937992"/>
          <a:ext cx="7776864" cy="1368152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800" dirty="0"/>
                        <a:t>伊勢湾台風</a:t>
                      </a:r>
                      <a:br>
                        <a:rPr lang="en-US" altLang="ja-JP" sz="2800" dirty="0"/>
                      </a:br>
                      <a:r>
                        <a:rPr lang="ja-JP" altLang="en-US" sz="1800" dirty="0"/>
                        <a:t>（いせわんたいふう）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000" dirty="0"/>
                        <a:t>昭和</a:t>
                      </a:r>
                      <a:r>
                        <a:rPr lang="en-US" altLang="ja-JP" sz="2000" dirty="0"/>
                        <a:t>34</a:t>
                      </a:r>
                      <a:r>
                        <a:rPr lang="ja-JP" altLang="en-US" sz="2000" dirty="0"/>
                        <a:t>年</a:t>
                      </a:r>
                      <a:br>
                        <a:rPr lang="en-US" altLang="ja-JP" sz="2000" dirty="0"/>
                      </a:br>
                      <a:r>
                        <a:rPr lang="ja-JP" altLang="en-US" sz="2000" dirty="0"/>
                        <a:t>台風第</a:t>
                      </a:r>
                      <a:r>
                        <a:rPr lang="en-US" altLang="ja-JP" sz="2000" dirty="0"/>
                        <a:t>15</a:t>
                      </a:r>
                      <a:r>
                        <a:rPr lang="ja-JP" altLang="en-US" sz="2000" dirty="0"/>
                        <a:t>号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Vera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/>
                        <a:t>1959</a:t>
                      </a:r>
                      <a:r>
                        <a:rPr lang="ja-JP" altLang="en-US" sz="2000" dirty="0"/>
                        <a:t>年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619672" y="283954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FF00"/>
                </a:solidFill>
              </a:rPr>
              <a:t>東海地方に来た大きな台風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7" y="2276871"/>
            <a:ext cx="4998319" cy="365985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55" y="3066167"/>
            <a:ext cx="5015345" cy="360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1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台風のエネルギー源(画像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2667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台風のエネルギー源(画像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6912"/>
            <a:ext cx="2667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台風のエネルギー源(画像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36712"/>
            <a:ext cx="2667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827584" y="836712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台風のでき方</a:t>
            </a:r>
          </a:p>
        </p:txBody>
      </p:sp>
    </p:spTree>
    <p:extLst>
      <p:ext uri="{BB962C8B-B14F-4D97-AF65-F5344CB8AC3E}">
        <p14:creationId xmlns:p14="http://schemas.microsoft.com/office/powerpoint/2010/main" val="3842410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3789" y="188640"/>
            <a:ext cx="7543800" cy="914400"/>
          </a:xfrm>
        </p:spPr>
        <p:txBody>
          <a:bodyPr/>
          <a:lstStyle/>
          <a:p>
            <a:r>
              <a:rPr kumimoji="1" lang="ja-JP" altLang="en-US" sz="3600" dirty="0"/>
              <a:t>台風の中の形</a:t>
            </a:r>
          </a:p>
        </p:txBody>
      </p:sp>
      <p:pic>
        <p:nvPicPr>
          <p:cNvPr id="4098" name="Picture 2" descr="台風の断面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5644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39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344816" cy="5157000"/>
          </a:xfr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43800" cy="842438"/>
          </a:xfrm>
        </p:spPr>
        <p:txBody>
          <a:bodyPr/>
          <a:lstStyle/>
          <a:p>
            <a:pPr algn="ctr"/>
            <a:r>
              <a:rPr kumimoji="1" lang="ja-JP" altLang="en-US" sz="3600" dirty="0"/>
              <a:t>世界の風向きと台風の進む方向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55976" y="4365104"/>
            <a:ext cx="87716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貿易風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92080" y="1700808"/>
            <a:ext cx="2780436" cy="138499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>
                <a:solidFill>
                  <a:schemeClr val="bg2"/>
                </a:solidFill>
              </a:rPr>
              <a:t>へん西風 →</a:t>
            </a:r>
            <a:br>
              <a:rPr lang="en-US" altLang="ja-JP" sz="2800" dirty="0">
                <a:solidFill>
                  <a:schemeClr val="bg2"/>
                </a:solidFill>
              </a:rPr>
            </a:br>
            <a:endParaRPr lang="en-US" altLang="ja-JP" sz="2800" dirty="0">
              <a:solidFill>
                <a:schemeClr val="bg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solidFill>
                  <a:schemeClr val="bg2"/>
                </a:solidFill>
              </a:rPr>
              <a:t>貿易風 ←</a:t>
            </a:r>
            <a:endParaRPr kumimoji="1" lang="en-US" altLang="ja-JP" sz="2800" dirty="0">
              <a:solidFill>
                <a:schemeClr val="bg2"/>
              </a:solidFill>
            </a:endParaRPr>
          </a:p>
        </p:txBody>
      </p:sp>
      <p:sp>
        <p:nvSpPr>
          <p:cNvPr id="6" name="右矢印 5"/>
          <p:cNvSpPr/>
          <p:nvPr/>
        </p:nvSpPr>
        <p:spPr>
          <a:xfrm rot="10800000">
            <a:off x="3377568" y="4307454"/>
            <a:ext cx="978408" cy="484632"/>
          </a:xfrm>
          <a:prstGeom prst="righ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23569" y="3284984"/>
            <a:ext cx="110799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へん西</a:t>
            </a:r>
            <a:r>
              <a:rPr kumimoji="1" lang="ja-JP" altLang="en-US" dirty="0">
                <a:solidFill>
                  <a:srgbClr val="FF0000"/>
                </a:solidFill>
              </a:rPr>
              <a:t>風</a:t>
            </a:r>
          </a:p>
        </p:txBody>
      </p:sp>
      <p:sp>
        <p:nvSpPr>
          <p:cNvPr id="7" name="右矢印 6"/>
          <p:cNvSpPr/>
          <p:nvPr/>
        </p:nvSpPr>
        <p:spPr>
          <a:xfrm>
            <a:off x="3931566" y="3227334"/>
            <a:ext cx="978408" cy="484632"/>
          </a:xfrm>
          <a:prstGeom prst="righ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55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619672" y="332656"/>
            <a:ext cx="5904655" cy="648072"/>
          </a:xfrm>
        </p:spPr>
        <p:txBody>
          <a:bodyPr/>
          <a:lstStyle/>
          <a:p>
            <a:pPr algn="ctr"/>
            <a:r>
              <a:rPr kumimoji="1" lang="ja-JP" altLang="en-US" sz="3200" dirty="0"/>
              <a:t>台風の大きさ（半径）と進路</a:t>
            </a:r>
          </a:p>
        </p:txBody>
      </p:sp>
      <p:pic>
        <p:nvPicPr>
          <p:cNvPr id="5122" name="Picture 2" descr="台風の大き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51" y="2492896"/>
            <a:ext cx="3456384" cy="265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台風のコース(画像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31" y="1988840"/>
            <a:ext cx="4688888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045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レメント">
  <a:themeElements>
    <a:clrScheme name="エレメント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エレメント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エレメント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1503</TotalTime>
  <Words>209</Words>
  <Application>Microsoft Office PowerPoint</Application>
  <PresentationFormat>画面に合わせる (4:3)</PresentationFormat>
  <Paragraphs>40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HGS明朝E</vt:lpstr>
      <vt:lpstr>ＭＳ Ｐゴシック</vt:lpstr>
      <vt:lpstr>Arial</vt:lpstr>
      <vt:lpstr>Calibri</vt:lpstr>
      <vt:lpstr>Palatino Linotype</vt:lpstr>
      <vt:lpstr>Wingdings</vt:lpstr>
      <vt:lpstr>エレメント</vt:lpstr>
      <vt:lpstr>台　風</vt:lpstr>
      <vt:lpstr>今日の　雲画像　アメダス 　ライブカメラ　天気図</vt:lpstr>
      <vt:lpstr>PowerPoint プレゼンテーション</vt:lpstr>
      <vt:lpstr>台風というのは</vt:lpstr>
      <vt:lpstr>PowerPoint プレゼンテーション</vt:lpstr>
      <vt:lpstr>PowerPoint プレゼンテーション</vt:lpstr>
      <vt:lpstr>台風の中の形</vt:lpstr>
      <vt:lpstr>世界の風向きと台風の進む方向</vt:lpstr>
      <vt:lpstr>台風の大きさ（半径）と進路</vt:lpstr>
      <vt:lpstr>PowerPoint プレゼンテーション</vt:lpstr>
      <vt:lpstr>PowerPoint プレゼンテーション</vt:lpstr>
      <vt:lpstr>PowerPoint プレゼンテーション</vt:lpstr>
      <vt:lpstr>伊勢湾台風による高潮</vt:lpstr>
      <vt:lpstr>台風のまとめ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Kazuo　Tsujimoto</dc:creator>
  <cp:lastModifiedBy>kt</cp:lastModifiedBy>
  <cp:revision>53</cp:revision>
  <cp:lastPrinted>2015-07-08T07:14:31Z</cp:lastPrinted>
  <dcterms:created xsi:type="dcterms:W3CDTF">2015-07-06T17:58:54Z</dcterms:created>
  <dcterms:modified xsi:type="dcterms:W3CDTF">2018-10-27T02:22:41Z</dcterms:modified>
</cp:coreProperties>
</file>