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4" r:id="rId2"/>
    <p:sldId id="265" r:id="rId3"/>
    <p:sldId id="274" r:id="rId4"/>
    <p:sldId id="262" r:id="rId5"/>
    <p:sldId id="267" r:id="rId6"/>
    <p:sldId id="257" r:id="rId7"/>
    <p:sldId id="266" r:id="rId8"/>
    <p:sldId id="263" r:id="rId9"/>
    <p:sldId id="268" r:id="rId10"/>
    <p:sldId id="275" r:id="rId11"/>
    <p:sldId id="269" r:id="rId12"/>
    <p:sldId id="270" r:id="rId13"/>
    <p:sldId id="271" r:id="rId14"/>
    <p:sldId id="273" r:id="rId15"/>
    <p:sldId id="272" r:id="rId16"/>
    <p:sldId id="276" r:id="rId17"/>
    <p:sldId id="277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FFFF66"/>
    <a:srgbClr val="FFFF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8CA23-AC42-4D02-B3C1-7938597A9BD8}" type="datetimeFigureOut">
              <a:rPr kumimoji="1" lang="ja-JP" altLang="en-US" smtClean="0"/>
              <a:pPr/>
              <a:t>2016/8/18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A6C5F-4437-4033-A98F-B348902B17F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09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086C-8E1F-44E8-9C10-441EDF0C9576}" type="datetimeFigureOut">
              <a:rPr kumimoji="1" lang="ja-JP" altLang="en-US" smtClean="0"/>
              <a:pPr/>
              <a:t>2016/8/18</a:t>
            </a:fld>
            <a:endParaRPr kumimoji="1" lang="ja-JP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A7E94E-CC5A-4906-B966-A1E06B65189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086C-8E1F-44E8-9C10-441EDF0C9576}" type="datetimeFigureOut">
              <a:rPr kumimoji="1" lang="ja-JP" altLang="en-US" smtClean="0"/>
              <a:pPr/>
              <a:t>2016/8/18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E94E-CC5A-4906-B966-A1E06B65189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086C-8E1F-44E8-9C10-441EDF0C9576}" type="datetimeFigureOut">
              <a:rPr kumimoji="1" lang="ja-JP" altLang="en-US" smtClean="0"/>
              <a:pPr/>
              <a:t>2016/8/18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E94E-CC5A-4906-B966-A1E06B65189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086C-8E1F-44E8-9C10-441EDF0C9576}" type="datetimeFigureOut">
              <a:rPr kumimoji="1" lang="ja-JP" altLang="en-US" smtClean="0"/>
              <a:pPr/>
              <a:t>2016/8/18</a:t>
            </a:fld>
            <a:endParaRPr kumimoji="1" lang="ja-JP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A7E94E-CC5A-4906-B966-A1E06B65189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086C-8E1F-44E8-9C10-441EDF0C9576}" type="datetimeFigureOut">
              <a:rPr kumimoji="1" lang="ja-JP" altLang="en-US" smtClean="0"/>
              <a:pPr/>
              <a:t>2016/8/18</a:t>
            </a:fld>
            <a:endParaRPr kumimoji="1" lang="ja-JP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A7E94E-CC5A-4906-B966-A1E06B65189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086C-8E1F-44E8-9C10-441EDF0C9576}" type="datetimeFigureOut">
              <a:rPr kumimoji="1" lang="ja-JP" altLang="en-US" smtClean="0"/>
              <a:pPr/>
              <a:t>2016/8/18</a:t>
            </a:fld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A7E94E-CC5A-4906-B966-A1E06B65189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086C-8E1F-44E8-9C10-441EDF0C9576}" type="datetimeFigureOut">
              <a:rPr kumimoji="1" lang="ja-JP" altLang="en-US" smtClean="0"/>
              <a:pPr/>
              <a:t>2016/8/18</a:t>
            </a:fld>
            <a:endParaRPr kumimoji="1" lang="ja-JP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A7E94E-CC5A-4906-B966-A1E06B65189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086C-8E1F-44E8-9C10-441EDF0C9576}" type="datetimeFigureOut">
              <a:rPr kumimoji="1" lang="ja-JP" altLang="en-US" smtClean="0"/>
              <a:pPr/>
              <a:t>2016/8/18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A7E94E-CC5A-4906-B966-A1E06B65189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086C-8E1F-44E8-9C10-441EDF0C9576}" type="datetimeFigureOut">
              <a:rPr kumimoji="1" lang="ja-JP" altLang="en-US" smtClean="0"/>
              <a:pPr/>
              <a:t>2016/8/18</a:t>
            </a:fld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A7E94E-CC5A-4906-B966-A1E06B65189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086C-8E1F-44E8-9C10-441EDF0C9576}" type="datetimeFigureOut">
              <a:rPr kumimoji="1" lang="ja-JP" altLang="en-US" smtClean="0"/>
              <a:pPr/>
              <a:t>2016/8/18</a:t>
            </a:fld>
            <a:endParaRPr kumimoji="1" lang="ja-JP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A7E94E-CC5A-4906-B966-A1E06B65189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086C-8E1F-44E8-9C10-441EDF0C9576}" type="datetimeFigureOut">
              <a:rPr kumimoji="1" lang="ja-JP" altLang="en-US" smtClean="0"/>
              <a:pPr/>
              <a:t>2016/8/18</a:t>
            </a:fld>
            <a:endParaRPr kumimoji="1" lang="ja-JP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A7E94E-CC5A-4906-B966-A1E06B65189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1AB086C-8E1F-44E8-9C10-441EDF0C9576}" type="datetimeFigureOut">
              <a:rPr kumimoji="1" lang="ja-JP" altLang="en-US" smtClean="0"/>
              <a:pPr/>
              <a:t>2016/8/18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DA7E94E-CC5A-4906-B966-A1E06B65189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kumimoji="1"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kumimoji="1"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kumimoji="1"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kumimoji="1"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kumimoji="1"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kumimoji="1"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kumimoji="1"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kumimoji="1"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kumimoji="1"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P6090038.MOV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P6130016.MO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P8040798.M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2015&#21488;&#39080;9&#65292;10&#65292;11&#21495;&#12497;&#12521;&#12497;&#12521;02.pdf" TargetMode="External"/><Relationship Id="rId2" Type="http://schemas.openxmlformats.org/officeDocument/2006/relationships/hyperlink" Target="&#12488;&#12522;&#12512;2015-07.wm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543800" cy="914400"/>
          </a:xfrm>
        </p:spPr>
        <p:txBody>
          <a:bodyPr/>
          <a:lstStyle/>
          <a:p>
            <a:r>
              <a:rPr kumimoji="1" lang="ja-JP" altLang="en-US" sz="4400" dirty="0" smtClean="0">
                <a:latin typeface="ＭＳ ゴシック" pitchFamily="49" charset="-128"/>
                <a:ea typeface="ＭＳ ゴシック" pitchFamily="49" charset="-128"/>
              </a:rPr>
              <a:t>小５理科の単元前後の小工夫</a:t>
            </a:r>
            <a:endParaRPr kumimoji="1" lang="ja-JP" altLang="en-US" sz="44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63888" y="5013176"/>
            <a:ext cx="47307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（主務校）岐阜市立明郷小学校</a:t>
            </a:r>
            <a:endParaRPr kumimoji="1" lang="en-US" altLang="ja-JP" dirty="0" smtClean="0"/>
          </a:p>
          <a:p>
            <a:r>
              <a:rPr lang="ja-JP" altLang="en-US" dirty="0" smtClean="0"/>
              <a:t>（兼務校）岐阜市立岐阜小学校</a:t>
            </a:r>
            <a:endParaRPr lang="en-US" altLang="ja-JP" dirty="0" smtClean="0"/>
          </a:p>
          <a:p>
            <a:r>
              <a:rPr kumimoji="1" lang="ja-JP" altLang="en-US" dirty="0" smtClean="0"/>
              <a:t>　　　　　　　　　</a:t>
            </a:r>
            <a:r>
              <a:rPr kumimoji="1" lang="en-US" altLang="ja-JP" dirty="0" smtClean="0"/>
              <a:t>STEM</a:t>
            </a:r>
            <a:r>
              <a:rPr kumimoji="1" lang="ja-JP" altLang="en-US" dirty="0" smtClean="0"/>
              <a:t>教員　　辻本和雄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2780928"/>
            <a:ext cx="6994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ja-JP" altLang="en-US" sz="2400" dirty="0" smtClean="0"/>
              <a:t>天気の変化，台風と天気の変化（</a:t>
            </a:r>
            <a:r>
              <a:rPr kumimoji="1" lang="ja-JP" altLang="en-US" sz="2000" dirty="0" smtClean="0"/>
              <a:t>単元１と５</a:t>
            </a:r>
            <a:r>
              <a:rPr kumimoji="1" lang="ja-JP" altLang="en-US" sz="2400" dirty="0" smtClean="0"/>
              <a:t>）</a:t>
            </a:r>
            <a:endParaRPr kumimoji="1" lang="en-US" altLang="ja-JP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ja-JP" altLang="en-US" sz="2400" dirty="0" smtClean="0"/>
              <a:t>魚のたんじょう（</a:t>
            </a:r>
            <a:r>
              <a:rPr lang="ja-JP" altLang="en-US" sz="2000" dirty="0" smtClean="0"/>
              <a:t>単元３</a:t>
            </a:r>
            <a:r>
              <a:rPr lang="ja-JP" altLang="en-US" sz="2400" dirty="0" smtClean="0"/>
              <a:t>）</a:t>
            </a:r>
            <a:endParaRPr lang="en-US" altLang="ja-JP" sz="2400" dirty="0" smtClean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2400" dirty="0" smtClean="0"/>
              <a:t>電流がうみ出す力（</a:t>
            </a:r>
            <a:r>
              <a:rPr kumimoji="1" lang="ja-JP" altLang="en-US" sz="2000" dirty="0" smtClean="0"/>
              <a:t>単元９</a:t>
            </a:r>
            <a:r>
              <a:rPr kumimoji="1" lang="ja-JP" altLang="en-US" sz="2400" dirty="0" smtClean="0"/>
              <a:t>）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12160" y="6021288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FF00"/>
                </a:solidFill>
              </a:rPr>
              <a:t>tujimoto@jaist.ac.jp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切</a:t>
            </a:r>
            <a:r>
              <a:rPr kumimoji="1" lang="ja-JP" altLang="en-US" dirty="0" err="1" smtClean="0"/>
              <a:t>っ</a:t>
            </a:r>
            <a:r>
              <a:rPr kumimoji="1" lang="ja-JP" altLang="en-US" dirty="0" smtClean="0"/>
              <a:t>掛けは</a:t>
            </a:r>
            <a:endParaRPr kumimoji="1" lang="ja-JP" altLang="en-US" dirty="0"/>
          </a:p>
        </p:txBody>
      </p:sp>
      <p:pic>
        <p:nvPicPr>
          <p:cNvPr id="4" name="図 3" descr="P6090031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548680"/>
            <a:ext cx="5436097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sz="3600" dirty="0" smtClean="0">
                <a:latin typeface="ＭＳ ゴシック" pitchFamily="49" charset="-128"/>
                <a:ea typeface="ＭＳ ゴシック" pitchFamily="49" charset="-128"/>
              </a:rPr>
              <a:t>光走性実験の工夫</a:t>
            </a:r>
            <a:endParaRPr kumimoji="1" lang="ja-JP" altLang="en-US" sz="3600" dirty="0"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1026" name="Picture 2" descr="C:\Documents and Settings\tujimoto\デスクトップ\理科クラブ\クラブ：ミジンコ\写真：ミジンコ140613\P613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6172194" cy="4629146"/>
          </a:xfrm>
          <a:prstGeom prst="rect">
            <a:avLst/>
          </a:prstGeom>
          <a:noFill/>
        </p:spPr>
      </p:pic>
      <p:pic>
        <p:nvPicPr>
          <p:cNvPr id="5" name="図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20688"/>
            <a:ext cx="2930545" cy="123825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876256" y="6021288"/>
            <a:ext cx="1107996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  <a:hlinkClick r:id="rId4" action="ppaction://hlinkfile"/>
              </a:rPr>
              <a:t>実験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sz="3600" dirty="0" smtClean="0">
                <a:latin typeface="ＭＳ ゴシック" pitchFamily="49" charset="-128"/>
                <a:ea typeface="ＭＳ ゴシック" pitchFamily="49" charset="-128"/>
              </a:rPr>
              <a:t>ミジンコの光走性</a:t>
            </a:r>
            <a:endParaRPr kumimoji="1" lang="ja-JP" altLang="en-US" sz="3600" dirty="0">
              <a:latin typeface="ＭＳ ゴシック" pitchFamily="49" charset="-128"/>
              <a:ea typeface="ＭＳ ゴシック" pitchFamily="49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454913"/>
              </p:ext>
            </p:extLst>
          </p:nvPr>
        </p:nvGraphicFramePr>
        <p:xfrm>
          <a:off x="539552" y="908720"/>
          <a:ext cx="8208909" cy="3443880"/>
        </p:xfrm>
        <a:graphic>
          <a:graphicData uri="http://schemas.openxmlformats.org/drawingml/2006/table">
            <a:tbl>
              <a:tblPr/>
              <a:tblGrid>
                <a:gridCol w="897330"/>
                <a:gridCol w="664689"/>
                <a:gridCol w="664689"/>
                <a:gridCol w="664689"/>
                <a:gridCol w="664689"/>
                <a:gridCol w="664689"/>
                <a:gridCol w="664689"/>
                <a:gridCol w="664689"/>
                <a:gridCol w="664689"/>
                <a:gridCol w="664689"/>
                <a:gridCol w="664689"/>
                <a:gridCol w="664689"/>
              </a:tblGrid>
              <a:tr h="4304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255" marR="9255" marT="9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9255" marR="9255" marT="9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255" marR="9255" marT="9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048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9255" marR="9255" marT="9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48</a:t>
                      </a:r>
                    </a:p>
                  </a:txBody>
                  <a:tcPr marL="9255" marR="9255" marT="9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40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32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38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57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59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33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38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55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255" marR="9255" marT="9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048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9255" marR="9255" marT="9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56</a:t>
                      </a:r>
                    </a:p>
                  </a:txBody>
                  <a:tcPr marL="9255" marR="9255" marT="9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29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21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25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58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59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53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55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48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255" marR="9255" marT="9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048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</a:t>
                      </a:r>
                    </a:p>
                  </a:txBody>
                  <a:tcPr marL="9255" marR="9255" marT="9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53</a:t>
                      </a:r>
                    </a:p>
                  </a:txBody>
                  <a:tcPr marL="9255" marR="9255" marT="9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26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28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27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26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40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42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34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255" marR="9255" marT="9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048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</a:t>
                      </a:r>
                    </a:p>
                  </a:txBody>
                  <a:tcPr marL="9255" marR="9255" marT="9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33</a:t>
                      </a:r>
                    </a:p>
                  </a:txBody>
                  <a:tcPr marL="9255" marR="9255" marT="9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47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41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26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15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49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34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38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全時間</a:t>
                      </a:r>
                    </a:p>
                  </a:txBody>
                  <a:tcPr marL="9255" marR="9255" marT="9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平均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04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平均時間</a:t>
                      </a:r>
                    </a:p>
                  </a:txBody>
                  <a:tcPr marL="9255" marR="9255" marT="9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47.5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35.5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24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29.25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39.25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48.25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42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42.25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51.5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1365</a:t>
                      </a:r>
                    </a:p>
                  </a:txBody>
                  <a:tcPr marL="9255" marR="9255" marT="9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39.00 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048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分あたり</a:t>
                      </a:r>
                    </a:p>
                  </a:txBody>
                  <a:tcPr marL="9255" marR="9255" marT="9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0.79 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0.59 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0.40 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0.49 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0.65 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0.80 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0.70 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0.70 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0.86 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255" marR="9255" marT="9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偏差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04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光走性</a:t>
                      </a:r>
                    </a:p>
                  </a:txBody>
                  <a:tcPr marL="9255" marR="9255" marT="9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255" marR="9255" marT="9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0.65 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直角三角形 4"/>
          <p:cNvSpPr/>
          <p:nvPr/>
        </p:nvSpPr>
        <p:spPr>
          <a:xfrm rot="16200000">
            <a:off x="8607299" y="6335942"/>
            <a:ext cx="504056" cy="54006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27584" y="1988840"/>
            <a:ext cx="7543800" cy="1642120"/>
          </a:xfrm>
        </p:spPr>
        <p:txBody>
          <a:bodyPr/>
          <a:lstStyle/>
          <a:p>
            <a:pPr algn="ctr"/>
            <a:r>
              <a:rPr kumimoji="1" lang="ja-JP" altLang="en-US" sz="4000" dirty="0" smtClean="0">
                <a:latin typeface="ＭＳ ゴシック" pitchFamily="49" charset="-128"/>
                <a:ea typeface="ＭＳ ゴシック" pitchFamily="49" charset="-128"/>
              </a:rPr>
              <a:t>なぜ，コイルに電気が流れると</a:t>
            </a:r>
            <a:r>
              <a:rPr kumimoji="1" lang="en-US" altLang="ja-JP" sz="4000" dirty="0" smtClean="0">
                <a:latin typeface="ＭＳ ゴシック" pitchFamily="49" charset="-128"/>
                <a:ea typeface="ＭＳ ゴシック" pitchFamily="49" charset="-128"/>
              </a:rPr>
              <a:t/>
            </a:r>
            <a:br>
              <a:rPr kumimoji="1" lang="en-US" altLang="ja-JP" sz="4000" dirty="0" smtClean="0">
                <a:latin typeface="ＭＳ ゴシック" pitchFamily="49" charset="-128"/>
                <a:ea typeface="ＭＳ ゴシック" pitchFamily="49" charset="-128"/>
              </a:rPr>
            </a:br>
            <a:r>
              <a:rPr kumimoji="1" lang="ja-JP" altLang="en-US" sz="4000" dirty="0" smtClean="0">
                <a:latin typeface="ＭＳ ゴシック" pitchFamily="49" charset="-128"/>
                <a:ea typeface="ＭＳ ゴシック" pitchFamily="49" charset="-128"/>
              </a:rPr>
              <a:t>磁石ができるのか？</a:t>
            </a:r>
            <a:endParaRPr kumimoji="1" lang="ja-JP" altLang="en-US" sz="4000" dirty="0"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547664" y="5733256"/>
            <a:ext cx="4464496" cy="914400"/>
          </a:xfrm>
        </p:spPr>
        <p:txBody>
          <a:bodyPr/>
          <a:lstStyle/>
          <a:p>
            <a:r>
              <a:rPr kumimoji="1" lang="ja-JP" altLang="en-US" dirty="0" smtClean="0"/>
              <a:t>モーター色々</a:t>
            </a:r>
            <a:endParaRPr kumimoji="1" lang="ja-JP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356992"/>
            <a:ext cx="277377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4645482" cy="32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68760"/>
            <a:ext cx="3195731" cy="38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タイトル 2"/>
          <p:cNvSpPr txBox="1">
            <a:spLocks/>
          </p:cNvSpPr>
          <p:nvPr/>
        </p:nvSpPr>
        <p:spPr>
          <a:xfrm>
            <a:off x="0" y="182408"/>
            <a:ext cx="4176464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電磁石ありき</a:t>
            </a:r>
            <a:endParaRPr kumimoji="1" lang="ja-JP" altLang="en-US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99592" y="548680"/>
            <a:ext cx="7543800" cy="706016"/>
          </a:xfrm>
        </p:spPr>
        <p:txBody>
          <a:bodyPr/>
          <a:lstStyle/>
          <a:p>
            <a:pPr algn="ctr"/>
            <a:r>
              <a:rPr kumimoji="1" lang="ja-JP" altLang="en-US" sz="3600" dirty="0" smtClean="0">
                <a:latin typeface="ＭＳ ゴシック" pitchFamily="49" charset="-128"/>
                <a:ea typeface="ＭＳ ゴシック" pitchFamily="49" charset="-128"/>
              </a:rPr>
              <a:t>コイルでなく，導線に電気を流す</a:t>
            </a:r>
            <a:endParaRPr kumimoji="1" lang="ja-JP" altLang="en-US" sz="36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37359" y="1677747"/>
            <a:ext cx="521168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hlinkClick r:id="rId2" action="ppaction://hlinkfile"/>
              </a:rPr>
              <a:t>エルステッドの発見</a:t>
            </a:r>
            <a:r>
              <a:rPr kumimoji="1" lang="ja-JP" altLang="en-US" sz="2800" dirty="0" smtClean="0">
                <a:solidFill>
                  <a:schemeClr val="accent2">
                    <a:lumMod val="50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（</a:t>
            </a:r>
            <a:r>
              <a:rPr kumimoji="1" lang="en-US" altLang="ja-JP" sz="2800" dirty="0" smtClean="0">
                <a:solidFill>
                  <a:schemeClr val="accent2">
                    <a:lumMod val="50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1820</a:t>
            </a:r>
            <a:r>
              <a:rPr kumimoji="1" lang="ja-JP" altLang="en-US" sz="2800" dirty="0" smtClean="0">
                <a:solidFill>
                  <a:schemeClr val="accent2">
                    <a:lumMod val="50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年）</a:t>
            </a:r>
            <a:endParaRPr kumimoji="1" lang="ja-JP" altLang="en-US" sz="2800" dirty="0">
              <a:solidFill>
                <a:schemeClr val="accent2">
                  <a:lumMod val="50000"/>
                </a:schemeClr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5" name="図 4" descr="アンペール法則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28" y="2564904"/>
            <a:ext cx="4338969" cy="2808312"/>
          </a:xfrm>
          <a:prstGeom prst="rect">
            <a:avLst/>
          </a:prstGeom>
        </p:spPr>
      </p:pic>
      <p:pic>
        <p:nvPicPr>
          <p:cNvPr id="6" name="図 5" descr="右ネジの法則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2040" y="3429000"/>
            <a:ext cx="4071526" cy="237626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43608" y="5517232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アンペールの法則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112" y="2708920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モーター製作へ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43800" cy="914400"/>
          </a:xfrm>
        </p:spPr>
        <p:txBody>
          <a:bodyPr/>
          <a:lstStyle/>
          <a:p>
            <a:r>
              <a:rPr lang="ja-JP" altLang="en-US" dirty="0" smtClean="0"/>
              <a:t>単元前後の工夫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3568" y="2276872"/>
            <a:ext cx="8215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FF00"/>
                </a:solidFill>
              </a:rPr>
              <a:t>前</a:t>
            </a:r>
            <a:r>
              <a:rPr kumimoji="1" lang="ja-JP" altLang="en-US" sz="3200" dirty="0" smtClean="0"/>
              <a:t>：なぜ（</a:t>
            </a:r>
            <a:r>
              <a:rPr kumimoji="1" lang="en-US" altLang="ja-JP" sz="3200" dirty="0" smtClean="0"/>
              <a:t>Why?</a:t>
            </a:r>
            <a:r>
              <a:rPr kumimoji="1" lang="ja-JP" altLang="en-US" sz="3200" dirty="0" smtClean="0"/>
              <a:t>）　⇒　根源（</a:t>
            </a:r>
            <a:r>
              <a:rPr kumimoji="1" lang="en-US" altLang="ja-JP" sz="3200" dirty="0" smtClean="0"/>
              <a:t>Principle</a:t>
            </a:r>
            <a:r>
              <a:rPr kumimoji="1" lang="ja-JP" altLang="en-US" sz="3200" dirty="0" smtClean="0"/>
              <a:t>）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3429000"/>
            <a:ext cx="81195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FF00"/>
                </a:solidFill>
              </a:rPr>
              <a:t>後</a:t>
            </a:r>
            <a:r>
              <a:rPr kumimoji="1" lang="ja-JP" altLang="en-US" sz="3200" dirty="0" smtClean="0"/>
              <a:t>：発展（</a:t>
            </a:r>
            <a:r>
              <a:rPr kumimoji="1" lang="en-US" altLang="ja-JP" sz="3200" dirty="0" smtClean="0"/>
              <a:t>Development</a:t>
            </a:r>
            <a:r>
              <a:rPr kumimoji="1" lang="ja-JP" altLang="en-US" sz="3200" dirty="0" smtClean="0"/>
              <a:t>）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			</a:t>
            </a:r>
            <a:r>
              <a:rPr lang="ja-JP" altLang="en-US" sz="3200" dirty="0" smtClean="0"/>
              <a:t> 　　  </a:t>
            </a:r>
            <a:r>
              <a:rPr kumimoji="1" lang="ja-JP" altLang="en-US" sz="3200" dirty="0" smtClean="0"/>
              <a:t>⇒　創作（</a:t>
            </a:r>
            <a:r>
              <a:rPr kumimoji="1" lang="en-US" altLang="ja-JP" sz="3200" dirty="0" smtClean="0"/>
              <a:t>Creation</a:t>
            </a:r>
            <a:r>
              <a:rPr kumimoji="1" lang="ja-JP" altLang="en-US" sz="3200" dirty="0" smtClean="0"/>
              <a:t>）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27584" y="692696"/>
            <a:ext cx="7543800" cy="914400"/>
          </a:xfrm>
        </p:spPr>
        <p:txBody>
          <a:bodyPr/>
          <a:lstStyle/>
          <a:p>
            <a:pPr algn="ctr"/>
            <a:r>
              <a:rPr lang="ja-JP" altLang="en-US" sz="4000" dirty="0" smtClean="0"/>
              <a:t>単元前後の工夫で分ったこと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03648" y="2348880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子供たち　　動くもの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03648" y="3429000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教える方　　労力少なく効果が大きい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3648" y="4581128"/>
            <a:ext cx="675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自分には　　科学的意味のあるもの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35696" y="5949280"/>
            <a:ext cx="572464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ctr">
            <a:spAutoFit/>
          </a:bodyPr>
          <a:lstStyle/>
          <a:p>
            <a:r>
              <a:rPr kumimoji="1" lang="ja-JP" altLang="en-US" dirty="0" smtClean="0">
                <a:solidFill>
                  <a:schemeClr val="bg2"/>
                </a:solidFill>
              </a:rPr>
              <a:t>“辻本和雄のホームページ”の｜小理研｜をクリック</a:t>
            </a:r>
            <a:endParaRPr kumimoji="1" lang="ja-JP" altLang="en-US" dirty="0">
              <a:solidFill>
                <a:schemeClr val="bg2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610407" y="6334780"/>
            <a:ext cx="14301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i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C’est</a:t>
            </a:r>
            <a:r>
              <a:rPr lang="en-US" altLang="ja-JP" sz="2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altLang="ja-JP" sz="2400" b="1" i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fini</a:t>
            </a:r>
            <a:endParaRPr lang="ja-JP" altLang="en-US" sz="24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27584" y="2348880"/>
            <a:ext cx="7543800" cy="914400"/>
          </a:xfrm>
        </p:spPr>
        <p:txBody>
          <a:bodyPr/>
          <a:lstStyle/>
          <a:p>
            <a:r>
              <a:rPr kumimoji="1" lang="ja-JP" altLang="en-US" sz="3600" dirty="0" smtClean="0">
                <a:latin typeface="ＭＳ ゴシック" pitchFamily="49" charset="-128"/>
                <a:ea typeface="ＭＳ ゴシック" pitchFamily="49" charset="-128"/>
              </a:rPr>
              <a:t>なぜ，天気は変化するのだろうか？</a:t>
            </a:r>
            <a:endParaRPr kumimoji="1" lang="ja-JP" altLang="en-US" sz="3600" dirty="0"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83568" y="620688"/>
            <a:ext cx="7543800" cy="914400"/>
          </a:xfrm>
        </p:spPr>
        <p:txBody>
          <a:bodyPr/>
          <a:lstStyle/>
          <a:p>
            <a:r>
              <a:rPr kumimoji="1" lang="ja-JP" altLang="en-US" dirty="0" smtClean="0"/>
              <a:t>理由を考える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1916832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ja-JP" altLang="en-US" sz="3200" dirty="0" smtClean="0"/>
              <a:t> いつも同じなら変化といわないから</a:t>
            </a:r>
            <a:endParaRPr lang="en-US" altLang="ja-JP" sz="3200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ja-JP" sz="3200" dirty="0" smtClean="0"/>
              <a:t> </a:t>
            </a:r>
            <a:r>
              <a:rPr lang="ja-JP" altLang="en-US" sz="3200" dirty="0" smtClean="0"/>
              <a:t>地球が回っているから</a:t>
            </a:r>
            <a:endParaRPr lang="en-US" altLang="ja-JP" sz="3200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ja-JP" sz="3200" dirty="0" smtClean="0"/>
              <a:t> </a:t>
            </a:r>
            <a:r>
              <a:rPr lang="ja-JP" altLang="en-US" sz="3200" dirty="0" smtClean="0"/>
              <a:t>暑くなったり，寒くなったりするから</a:t>
            </a:r>
            <a:endParaRPr lang="en-US" altLang="ja-JP" sz="3200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ja-JP" sz="3200" dirty="0" smtClean="0"/>
              <a:t> </a:t>
            </a:r>
            <a:r>
              <a:rPr lang="ja-JP" altLang="en-US" sz="3200" dirty="0" smtClean="0"/>
              <a:t>晴れたり，雨になったりするのは，</a:t>
            </a:r>
            <a:endParaRPr lang="en-US" altLang="ja-JP" sz="3200" dirty="0" smtClean="0"/>
          </a:p>
          <a:p>
            <a:pPr>
              <a:lnSpc>
                <a:spcPct val="150000"/>
              </a:lnSpc>
            </a:pPr>
            <a:r>
              <a:rPr lang="en-US" altLang="ja-JP" sz="3200" dirty="0" smtClean="0"/>
              <a:t>	</a:t>
            </a:r>
            <a:r>
              <a:rPr lang="ja-JP" altLang="en-US" sz="3200" dirty="0" smtClean="0"/>
              <a:t>雲のようすが変わるから</a:t>
            </a:r>
            <a:endParaRPr lang="en-US" altLang="ja-JP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7543800" cy="914400"/>
          </a:xfrm>
        </p:spPr>
        <p:txBody>
          <a:bodyPr/>
          <a:lstStyle/>
          <a:p>
            <a:r>
              <a:rPr kumimoji="1" lang="ja-JP" altLang="en-US" sz="4400" dirty="0" smtClean="0">
                <a:latin typeface="ＭＳ ゴシック" pitchFamily="49" charset="-128"/>
                <a:ea typeface="ＭＳ ゴシック" pitchFamily="49" charset="-128"/>
              </a:rPr>
              <a:t>推論：天気の変化</a:t>
            </a:r>
            <a:endParaRPr kumimoji="1" lang="ja-JP" altLang="en-US" sz="44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67744" y="5157192"/>
            <a:ext cx="52116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u="sng" dirty="0" smtClean="0">
                <a:latin typeface="ＭＳ ゴシック" pitchFamily="49" charset="-128"/>
                <a:ea typeface="ＭＳ ゴシック" pitchFamily="49" charset="-128"/>
              </a:rPr>
              <a:t>あたたかい</a:t>
            </a:r>
            <a:r>
              <a:rPr kumimoji="1" lang="ja-JP" altLang="en-US" sz="2800" dirty="0" smtClean="0">
                <a:latin typeface="ＭＳ ゴシック" pitchFamily="49" charset="-128"/>
                <a:ea typeface="ＭＳ ゴシック" pitchFamily="49" charset="-128"/>
              </a:rPr>
              <a:t>空気と</a:t>
            </a:r>
            <a:r>
              <a:rPr kumimoji="1" lang="ja-JP" altLang="en-US" sz="2800" u="sng" dirty="0" smtClean="0">
                <a:latin typeface="ＭＳ ゴシック" pitchFamily="49" charset="-128"/>
                <a:ea typeface="ＭＳ ゴシック" pitchFamily="49" charset="-128"/>
              </a:rPr>
              <a:t>冷たい</a:t>
            </a:r>
            <a:r>
              <a:rPr kumimoji="1" lang="ja-JP" altLang="en-US" sz="2800" dirty="0" smtClean="0">
                <a:latin typeface="ＭＳ ゴシック" pitchFamily="49" charset="-128"/>
                <a:ea typeface="ＭＳ ゴシック" pitchFamily="49" charset="-128"/>
              </a:rPr>
              <a:t>空気　</a:t>
            </a:r>
            <a:endParaRPr kumimoji="1" lang="en-US" altLang="ja-JP" sz="2800" dirty="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2800" dirty="0" smtClean="0">
                <a:latin typeface="ＭＳ ゴシック" pitchFamily="49" charset="-128"/>
                <a:ea typeface="ＭＳ ゴシック" pitchFamily="49" charset="-128"/>
              </a:rPr>
              <a:t>（</a:t>
            </a:r>
            <a:r>
              <a:rPr kumimoji="1" lang="ja-JP" altLang="en-US" sz="2800" u="sng" dirty="0" smtClean="0">
                <a:latin typeface="ＭＳ ゴシック" pitchFamily="49" charset="-128"/>
                <a:ea typeface="ＭＳ ゴシック" pitchFamily="49" charset="-128"/>
              </a:rPr>
              <a:t>軽い</a:t>
            </a:r>
            <a:r>
              <a:rPr kumimoji="1" lang="ja-JP" altLang="en-US" sz="2800" dirty="0" smtClean="0">
                <a:latin typeface="ＭＳ ゴシック" pitchFamily="49" charset="-128"/>
                <a:ea typeface="ＭＳ ゴシック" pitchFamily="49" charset="-128"/>
              </a:rPr>
              <a:t>空気と</a:t>
            </a:r>
            <a:r>
              <a:rPr kumimoji="1" lang="ja-JP" altLang="en-US" sz="2800" u="sng" dirty="0" smtClean="0">
                <a:latin typeface="ＭＳ ゴシック" pitchFamily="49" charset="-128"/>
                <a:ea typeface="ＭＳ ゴシック" pitchFamily="49" charset="-128"/>
              </a:rPr>
              <a:t>重い</a:t>
            </a:r>
            <a:r>
              <a:rPr kumimoji="1" lang="ja-JP" altLang="en-US" sz="2800" dirty="0" smtClean="0">
                <a:latin typeface="ＭＳ ゴシック" pitchFamily="49" charset="-128"/>
                <a:ea typeface="ＭＳ ゴシック" pitchFamily="49" charset="-128"/>
              </a:rPr>
              <a:t>空気）</a:t>
            </a:r>
            <a:endParaRPr kumimoji="1" lang="ja-JP" altLang="en-US" sz="20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83768" y="1628800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u="sng" dirty="0" smtClean="0">
                <a:solidFill>
                  <a:srgbClr val="FFFFCC"/>
                </a:solidFill>
                <a:latin typeface="ＭＳ ゴシック" pitchFamily="49" charset="-128"/>
                <a:ea typeface="ＭＳ ゴシック" pitchFamily="49" charset="-128"/>
              </a:rPr>
              <a:t>天気</a:t>
            </a:r>
            <a:r>
              <a:rPr lang="ja-JP" altLang="en-US" sz="3200" dirty="0" smtClean="0">
                <a:latin typeface="ＭＳ ゴシック" pitchFamily="49" charset="-128"/>
                <a:ea typeface="ＭＳ ゴシック" pitchFamily="49" charset="-128"/>
              </a:rPr>
              <a:t>の変化　＝　</a:t>
            </a:r>
            <a:r>
              <a:rPr lang="ja-JP" altLang="en-US" sz="3200" u="sng" dirty="0" smtClean="0">
                <a:solidFill>
                  <a:srgbClr val="FFFF99"/>
                </a:solidFill>
                <a:latin typeface="ＭＳ ゴシック" pitchFamily="49" charset="-128"/>
                <a:ea typeface="ＭＳ ゴシック" pitchFamily="49" charset="-128"/>
              </a:rPr>
              <a:t>雲</a:t>
            </a:r>
            <a:r>
              <a:rPr lang="ja-JP" altLang="en-US" sz="3200" dirty="0" smtClean="0">
                <a:latin typeface="ＭＳ ゴシック" pitchFamily="49" charset="-128"/>
                <a:ea typeface="ＭＳ ゴシック" pitchFamily="49" charset="-128"/>
              </a:rPr>
              <a:t>の変化</a:t>
            </a:r>
            <a:endParaRPr lang="en-US" altLang="ja-JP" sz="3200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rot="5400000">
            <a:off x="6295062" y="235401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ＭＳ ゴシック" pitchFamily="49" charset="-128"/>
                <a:ea typeface="ＭＳ ゴシック" pitchFamily="49" charset="-128"/>
              </a:rPr>
              <a:t>⇒</a:t>
            </a:r>
            <a:endParaRPr kumimoji="1" lang="ja-JP" altLang="en-US" sz="32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835696" y="2996952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latin typeface="ＭＳ ゴシック" pitchFamily="49" charset="-128"/>
                <a:ea typeface="ＭＳ ゴシック" pitchFamily="49" charset="-128"/>
              </a:rPr>
              <a:t>動かすのは</a:t>
            </a:r>
            <a:r>
              <a:rPr lang="ja-JP" altLang="en-US" sz="3200" u="sng" dirty="0" smtClean="0">
                <a:solidFill>
                  <a:srgbClr val="FFFF66"/>
                </a:solidFill>
                <a:latin typeface="ＭＳ ゴシック" pitchFamily="49" charset="-128"/>
                <a:ea typeface="ＭＳ ゴシック" pitchFamily="49" charset="-128"/>
              </a:rPr>
              <a:t>風</a:t>
            </a:r>
            <a:r>
              <a:rPr lang="ja-JP" altLang="en-US" sz="3200" dirty="0" smtClean="0">
                <a:latin typeface="ＭＳ ゴシック" pitchFamily="49" charset="-128"/>
                <a:ea typeface="ＭＳ ゴシック" pitchFamily="49" charset="-128"/>
              </a:rPr>
              <a:t>　　　　雲の動き</a:t>
            </a:r>
            <a:endParaRPr lang="en-US" altLang="ja-JP" sz="3200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 rot="10800000">
            <a:off x="4788024" y="2996952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latin typeface="ＭＳ ゴシック" pitchFamily="49" charset="-128"/>
                <a:ea typeface="ＭＳ ゴシック" pitchFamily="49" charset="-128"/>
              </a:rPr>
              <a:t>⇒</a:t>
            </a:r>
            <a:endParaRPr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 rot="5400000">
            <a:off x="2910686" y="365015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ＭＳ ゴシック" pitchFamily="49" charset="-128"/>
                <a:ea typeface="ＭＳ ゴシック" pitchFamily="49" charset="-128"/>
              </a:rPr>
              <a:t>⇒</a:t>
            </a:r>
            <a:endParaRPr kumimoji="1" lang="ja-JP" altLang="en-US" sz="32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11560" y="4293096"/>
            <a:ext cx="7981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latin typeface="ＭＳ ゴシック" pitchFamily="49" charset="-128"/>
                <a:ea typeface="ＭＳ ゴシック" pitchFamily="49" charset="-128"/>
              </a:rPr>
              <a:t>風はどうして起こるか？　⇒　</a:t>
            </a:r>
            <a:r>
              <a:rPr lang="ja-JP" altLang="en-US" sz="3200" u="sng" dirty="0" smtClean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空気</a:t>
            </a:r>
            <a:r>
              <a:rPr lang="ja-JP" altLang="en-US" sz="3200" dirty="0" smtClean="0">
                <a:latin typeface="ＭＳ ゴシック" pitchFamily="49" charset="-128"/>
                <a:ea typeface="ＭＳ ゴシック" pitchFamily="49" charset="-128"/>
              </a:rPr>
              <a:t>の移動</a:t>
            </a:r>
            <a:endParaRPr lang="en-US" altLang="ja-JP" sz="3200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台風のエネルギー源(画像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2667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台風のエネルギー源(画像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912"/>
            <a:ext cx="2667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台風のエネルギー源(画像3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36712"/>
            <a:ext cx="2667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827584" y="836712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台風のでき方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3691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あたたかい空気は軽い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91880" y="206084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上空では冷やされる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12160" y="4149080"/>
            <a:ext cx="33009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</a:t>
            </a:r>
            <a:r>
              <a:rPr kumimoji="1" lang="ja-JP" altLang="en-US" dirty="0" smtClean="0"/>
              <a:t>年生の理科でならいました。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水じょう気は冷やされると，</a:t>
            </a:r>
            <a:endParaRPr kumimoji="1" lang="en-US" altLang="ja-JP" dirty="0" smtClean="0"/>
          </a:p>
          <a:p>
            <a:r>
              <a:rPr kumimoji="1" lang="ja-JP" altLang="en-US" dirty="0" smtClean="0"/>
              <a:t>湯気になる。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熱帯では雲になる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32040" y="6309320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日本気象協会：「台風のしくみ」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24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5" y="1268760"/>
            <a:ext cx="9104708" cy="521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863779" y="323124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世界の風の方向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3573016"/>
            <a:ext cx="699230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>
                <a:solidFill>
                  <a:srgbClr val="00B050"/>
                </a:solidFill>
              </a:rPr>
              <a:t>西</a:t>
            </a:r>
            <a:endParaRPr kumimoji="1" lang="ja-JP" altLang="en-US" sz="4000" b="1" dirty="0">
              <a:solidFill>
                <a:srgbClr val="00B05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986261" y="3522744"/>
            <a:ext cx="697627" cy="707886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4000" dirty="0" smtClean="0">
                <a:solidFill>
                  <a:srgbClr val="00B050"/>
                </a:solidFill>
              </a:rPr>
              <a:t>東</a:t>
            </a:r>
            <a:endParaRPr lang="ja-JP" altLang="en-US" sz="4000" dirty="0">
              <a:solidFill>
                <a:srgbClr val="00B05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69159" y="6488668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2015/4/19</a:t>
            </a:r>
            <a:endParaRPr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4355976" y="2636912"/>
            <a:ext cx="936104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左矢印 1"/>
          <p:cNvSpPr/>
          <p:nvPr/>
        </p:nvSpPr>
        <p:spPr>
          <a:xfrm>
            <a:off x="3419872" y="4005064"/>
            <a:ext cx="3096344" cy="27583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右矢印 2"/>
          <p:cNvSpPr/>
          <p:nvPr/>
        </p:nvSpPr>
        <p:spPr>
          <a:xfrm>
            <a:off x="4824028" y="3104964"/>
            <a:ext cx="1692188" cy="25202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69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732586" y="2420888"/>
            <a:ext cx="7543800" cy="914400"/>
          </a:xfrm>
          <a:solidFill>
            <a:srgbClr val="92D050"/>
          </a:solidFill>
        </p:spPr>
        <p:txBody>
          <a:bodyPr/>
          <a:lstStyle/>
          <a:p>
            <a:r>
              <a:rPr kumimoji="1" lang="ja-JP" altLang="en-US" dirty="0" smtClean="0"/>
              <a:t>台風の動き　⇒　</a:t>
            </a:r>
            <a:r>
              <a:rPr kumimoji="1" lang="ja-JP" altLang="en-US" dirty="0" smtClean="0">
                <a:solidFill>
                  <a:srgbClr val="FFC000"/>
                </a:solidFill>
                <a:hlinkClick r:id="rId2" action="ppaction://hlinkfile"/>
              </a:rPr>
              <a:t>雲画像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2" y="1052736"/>
            <a:ext cx="7263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平成</a:t>
            </a:r>
            <a:r>
              <a:rPr kumimoji="1" lang="en-US" altLang="ja-JP" sz="2400" dirty="0" smtClean="0"/>
              <a:t>27</a:t>
            </a:r>
            <a:r>
              <a:rPr kumimoji="1" lang="ja-JP" altLang="en-US" sz="2400" dirty="0" smtClean="0"/>
              <a:t>年</a:t>
            </a:r>
            <a:r>
              <a:rPr kumimoji="1" lang="en-US" altLang="ja-JP" sz="2400" dirty="0" smtClean="0"/>
              <a:t>7</a:t>
            </a:r>
            <a:r>
              <a:rPr kumimoji="1" lang="ja-JP" altLang="en-US" sz="2400" dirty="0" smtClean="0"/>
              <a:t>月には台風</a:t>
            </a:r>
            <a:r>
              <a:rPr kumimoji="1" lang="en-US" altLang="ja-JP" sz="2400" dirty="0" smtClean="0"/>
              <a:t>9</a:t>
            </a:r>
            <a:r>
              <a:rPr kumimoji="1" lang="ja-JP" altLang="en-US" sz="2400" dirty="0" err="1" smtClean="0"/>
              <a:t>，</a:t>
            </a:r>
            <a:r>
              <a:rPr kumimoji="1" lang="en-US" altLang="ja-JP" sz="2400" dirty="0" smtClean="0"/>
              <a:t>10</a:t>
            </a:r>
            <a:r>
              <a:rPr kumimoji="1" lang="ja-JP" altLang="en-US" sz="2400" dirty="0" err="1" smtClean="0"/>
              <a:t>，</a:t>
            </a:r>
            <a:r>
              <a:rPr kumimoji="1" lang="en-US" altLang="ja-JP" sz="2400" dirty="0" smtClean="0"/>
              <a:t>11</a:t>
            </a:r>
            <a:r>
              <a:rPr kumimoji="1" lang="ja-JP" altLang="en-US" sz="2400" dirty="0" smtClean="0"/>
              <a:t>号が同時に現れた。</a:t>
            </a:r>
            <a:endParaRPr kumimoji="1" lang="ja-JP" altLang="en-US" sz="2400" dirty="0"/>
          </a:p>
        </p:txBody>
      </p:sp>
      <p:sp>
        <p:nvSpPr>
          <p:cNvPr id="5" name="小波 4"/>
          <p:cNvSpPr/>
          <p:nvPr/>
        </p:nvSpPr>
        <p:spPr>
          <a:xfrm>
            <a:off x="2123728" y="4725144"/>
            <a:ext cx="4248472" cy="1512168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rgbClr val="0070C0"/>
                </a:solidFill>
                <a:hlinkClick r:id="rId3" action="ppaction://hlinkfile"/>
              </a:rPr>
              <a:t>パラパラ漫画</a:t>
            </a:r>
            <a:endParaRPr kumimoji="1" lang="ja-JP" altLang="en-US" sz="3600" dirty="0">
              <a:solidFill>
                <a:srgbClr val="0070C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380312" y="6268670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HP</a:t>
            </a:r>
            <a:r>
              <a:rPr kumimoji="1" lang="ja-JP" altLang="en-US" dirty="0" smtClean="0"/>
              <a:t>に掲載</a:t>
            </a:r>
            <a:endParaRPr kumimoji="1" lang="ja-JP" altLang="en-US" dirty="0"/>
          </a:p>
        </p:txBody>
      </p:sp>
      <p:sp>
        <p:nvSpPr>
          <p:cNvPr id="6" name="直角三角形 5"/>
          <p:cNvSpPr/>
          <p:nvPr/>
        </p:nvSpPr>
        <p:spPr>
          <a:xfrm rot="16200000">
            <a:off x="8607299" y="6335942"/>
            <a:ext cx="504056" cy="54006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10217" y="3573016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国情研のサイト：「デジタル台風」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79512" y="2780928"/>
            <a:ext cx="8712968" cy="914400"/>
          </a:xfrm>
        </p:spPr>
        <p:txBody>
          <a:bodyPr/>
          <a:lstStyle/>
          <a:p>
            <a:pPr algn="ctr"/>
            <a:r>
              <a:rPr kumimoji="1" lang="ja-JP" altLang="en-US" sz="4000" dirty="0" smtClean="0">
                <a:latin typeface="ＭＳ ゴシック" pitchFamily="49" charset="-128"/>
                <a:ea typeface="ＭＳ ゴシック" pitchFamily="49" charset="-128"/>
              </a:rPr>
              <a:t>ミジンコは明るいところが好きか？</a:t>
            </a:r>
            <a:endParaRPr kumimoji="1" lang="ja-JP" altLang="en-US" sz="4000" dirty="0"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trP619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573016"/>
            <a:ext cx="3240360" cy="3029627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914400"/>
          </a:xfrm>
        </p:spPr>
        <p:txBody>
          <a:bodyPr/>
          <a:lstStyle/>
          <a:p>
            <a:pPr algn="ctr"/>
            <a:r>
              <a:rPr kumimoji="1" lang="ja-JP" altLang="en-US" sz="3200" dirty="0" smtClean="0">
                <a:latin typeface="ＭＳ ゴシック" pitchFamily="49" charset="-128"/>
                <a:ea typeface="ＭＳ ゴシック" pitchFamily="49" charset="-128"/>
              </a:rPr>
              <a:t>ミジンコ：動物プランクトン，小さな生き物</a:t>
            </a:r>
            <a:endParaRPr kumimoji="1" lang="ja-JP" altLang="en-US" sz="3200" dirty="0"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7" name="Picture 2" descr="https://d1b14unh5d6w7g.cloudfront.net/4772604383.01.S001.LXXXXXXX.jpg?Expires=1470793210&amp;Signature=BexnuXJk93Y1f6nYwvYGCANFoWa1cnnVX/5DOyWRmt+9a9U+5b95L4vtDKsBEe0CJjcjTvY+J66v2TZd4ipkAIIWiQpNzNpEp2gpmbZ/v5cmpt6Cb6BjCpHfzs7hgPc0iNcsF5xnoB4F36HNFUTVhk2OREuJOu+tkr3wl8oqghs=&amp;Key-Pair-Id=APKAIUO27P366FGALUMQ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1092696"/>
            <a:ext cx="3713838" cy="52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trP61300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340768"/>
            <a:ext cx="3009010" cy="2072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レメント">
  <a:themeElements>
    <a:clrScheme name="グレースケール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エレメント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エレメント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1338</TotalTime>
  <Words>401</Words>
  <Application>Microsoft Office PowerPoint</Application>
  <PresentationFormat>画面に合わせる (4:3)</PresentationFormat>
  <Paragraphs>160</Paragraphs>
  <Slides>17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エレメント</vt:lpstr>
      <vt:lpstr>小５理科の単元前後の小工夫</vt:lpstr>
      <vt:lpstr>なぜ，天気は変化するのだろうか？</vt:lpstr>
      <vt:lpstr>理由を考える</vt:lpstr>
      <vt:lpstr>推論：天気の変化</vt:lpstr>
      <vt:lpstr>PowerPoint プレゼンテーション</vt:lpstr>
      <vt:lpstr>PowerPoint プレゼンテーション</vt:lpstr>
      <vt:lpstr>台風の動き　⇒　雲画像</vt:lpstr>
      <vt:lpstr>ミジンコは明るいところが好きか？</vt:lpstr>
      <vt:lpstr>ミジンコ：動物プランクトン，小さな生き物</vt:lpstr>
      <vt:lpstr>切っ掛けは</vt:lpstr>
      <vt:lpstr>光走性実験の工夫</vt:lpstr>
      <vt:lpstr>ミジンコの光走性</vt:lpstr>
      <vt:lpstr>なぜ，コイルに電気が流れると 磁石ができるのか？</vt:lpstr>
      <vt:lpstr>モーター色々</vt:lpstr>
      <vt:lpstr>コイルでなく，導線に電気を流す</vt:lpstr>
      <vt:lpstr>単元前後の工夫</vt:lpstr>
      <vt:lpstr>単元前後の工夫で分ったこと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Kazuo　Tsujimoto</dc:creator>
  <cp:lastModifiedBy>Kazuo　Tsujimoto</cp:lastModifiedBy>
  <cp:revision>24</cp:revision>
  <dcterms:created xsi:type="dcterms:W3CDTF">2015-04-19T09:34:32Z</dcterms:created>
  <dcterms:modified xsi:type="dcterms:W3CDTF">2016-08-18T10:12:59Z</dcterms:modified>
</cp:coreProperties>
</file>