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6" r:id="rId4"/>
    <p:sldId id="277" r:id="rId5"/>
    <p:sldId id="275" r:id="rId6"/>
    <p:sldId id="273" r:id="rId7"/>
    <p:sldId id="268" r:id="rId8"/>
    <p:sldId id="270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49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00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27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4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6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73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03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99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23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9A410-9E9A-48C5-9853-30AFEC54C94B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8766B-6A87-42BC-BAFB-9D3E6C5DD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88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けんび鏡で観察</a:t>
            </a:r>
          </a:p>
        </p:txBody>
      </p:sp>
    </p:spTree>
    <p:extLst>
      <p:ext uri="{BB962C8B-B14F-4D97-AF65-F5344CB8AC3E}">
        <p14:creationId xmlns:p14="http://schemas.microsoft.com/office/powerpoint/2010/main" val="357989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8D0DC-F7FD-4B99-AEBC-54031059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けんび鏡の部品名</a:t>
            </a:r>
          </a:p>
        </p:txBody>
      </p:sp>
      <p:pic>
        <p:nvPicPr>
          <p:cNvPr id="5" name="コンテンツ プレースホルダー 4" descr="物体, 顕微鏡 が含まれている画像&#10;&#10;非常に高い精度で生成された説明">
            <a:extLst>
              <a:ext uri="{FF2B5EF4-FFF2-40B4-BE49-F238E27FC236}">
                <a16:creationId xmlns:a16="http://schemas.microsoft.com/office/drawing/2014/main" id="{B0B505B5-0B7E-49D2-A47F-FD8A7F74C0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800" y="1472684"/>
            <a:ext cx="3068400" cy="4795986"/>
          </a:xfr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C76137-53F0-4DEF-A15F-B516A16DD2EA}"/>
              </a:ext>
            </a:extLst>
          </p:cNvPr>
          <p:cNvSpPr txBox="1"/>
          <p:nvPr/>
        </p:nvSpPr>
        <p:spPr>
          <a:xfrm>
            <a:off x="1403648" y="1647220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接眼レンズ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F2C2FC-E726-4D28-BFDD-2D28779C732F}"/>
              </a:ext>
            </a:extLst>
          </p:cNvPr>
          <p:cNvSpPr txBox="1"/>
          <p:nvPr/>
        </p:nvSpPr>
        <p:spPr>
          <a:xfrm>
            <a:off x="1547664" y="3686011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対物レンズ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D3F036-3B79-4F4F-A553-FCE355CCAE15}"/>
              </a:ext>
            </a:extLst>
          </p:cNvPr>
          <p:cNvSpPr txBox="1"/>
          <p:nvPr/>
        </p:nvSpPr>
        <p:spPr>
          <a:xfrm>
            <a:off x="6288599" y="270892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アーム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3957F8-7B72-41FB-AD94-BFFF26378EEF}"/>
              </a:ext>
            </a:extLst>
          </p:cNvPr>
          <p:cNvSpPr txBox="1"/>
          <p:nvPr/>
        </p:nvSpPr>
        <p:spPr>
          <a:xfrm>
            <a:off x="6526965" y="3316679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レボルバー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208F12-188B-481F-9F5D-F8CDB0E31614}"/>
              </a:ext>
            </a:extLst>
          </p:cNvPr>
          <p:cNvSpPr txBox="1"/>
          <p:nvPr/>
        </p:nvSpPr>
        <p:spPr>
          <a:xfrm>
            <a:off x="1827026" y="4318849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ステージ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DDD0CA-9F08-404F-9F4F-C87316251626}"/>
              </a:ext>
            </a:extLst>
          </p:cNvPr>
          <p:cNvSpPr txBox="1"/>
          <p:nvPr/>
        </p:nvSpPr>
        <p:spPr>
          <a:xfrm>
            <a:off x="2154428" y="4055343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クリップ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9B220E-B020-46EA-BD7A-F6B2E07EE633}"/>
              </a:ext>
            </a:extLst>
          </p:cNvPr>
          <p:cNvSpPr txBox="1"/>
          <p:nvPr/>
        </p:nvSpPr>
        <p:spPr>
          <a:xfrm>
            <a:off x="888055" y="4841449"/>
            <a:ext cx="2175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反射鏡，　</a:t>
            </a:r>
            <a:r>
              <a:rPr kumimoji="1" lang="en-US" altLang="ja-JP" dirty="0"/>
              <a:t>LED</a:t>
            </a:r>
            <a:r>
              <a:rPr kumimoji="1" lang="ja-JP" altLang="en-US" dirty="0"/>
              <a:t>ランプ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6F6A34-1DCF-49E8-99A1-A55143725F33}"/>
              </a:ext>
            </a:extLst>
          </p:cNvPr>
          <p:cNvSpPr txBox="1"/>
          <p:nvPr/>
        </p:nvSpPr>
        <p:spPr>
          <a:xfrm>
            <a:off x="6292243" y="4843612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調節ネジ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EF0BAEB-89DC-4B59-A696-CE5560B3DC9C}"/>
              </a:ext>
            </a:extLst>
          </p:cNvPr>
          <p:cNvSpPr txBox="1"/>
          <p:nvPr/>
        </p:nvSpPr>
        <p:spPr>
          <a:xfrm>
            <a:off x="67184" y="89972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憶えます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9EAED6-8661-4226-948D-1EAB2127D31E}"/>
              </a:ext>
            </a:extLst>
          </p:cNvPr>
          <p:cNvSpPr txBox="1"/>
          <p:nvPr/>
        </p:nvSpPr>
        <p:spPr>
          <a:xfrm>
            <a:off x="2437771" y="5743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台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CF7B0C-865D-47B4-BE5F-DEEA85C5E097}"/>
              </a:ext>
            </a:extLst>
          </p:cNvPr>
          <p:cNvSpPr txBox="1"/>
          <p:nvPr/>
        </p:nvSpPr>
        <p:spPr>
          <a:xfrm>
            <a:off x="2274400" y="2182492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つつ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75CCAF5-873D-4579-8C16-5FA60CCA8ACF}"/>
              </a:ext>
            </a:extLst>
          </p:cNvPr>
          <p:cNvCxnSpPr>
            <a:cxnSpLocks/>
          </p:cNvCxnSpPr>
          <p:nvPr/>
        </p:nvCxnSpPr>
        <p:spPr>
          <a:xfrm flipH="1">
            <a:off x="4788024" y="3528547"/>
            <a:ext cx="1543224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29A961D-3F40-4AB7-80F6-9A8717C63CA9}"/>
              </a:ext>
            </a:extLst>
          </p:cNvPr>
          <p:cNvCxnSpPr>
            <a:cxnSpLocks/>
          </p:cNvCxnSpPr>
          <p:nvPr/>
        </p:nvCxnSpPr>
        <p:spPr>
          <a:xfrm flipH="1">
            <a:off x="5416062" y="2871757"/>
            <a:ext cx="834906" cy="34974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F70B9D44-67E2-4DC7-9458-3DEC9295F388}"/>
              </a:ext>
            </a:extLst>
          </p:cNvPr>
          <p:cNvCxnSpPr>
            <a:cxnSpLocks/>
          </p:cNvCxnSpPr>
          <p:nvPr/>
        </p:nvCxnSpPr>
        <p:spPr>
          <a:xfrm flipV="1">
            <a:off x="2670697" y="1786970"/>
            <a:ext cx="362119" cy="44916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D77A3073-965E-4538-9E25-36CA4B96B49C}"/>
              </a:ext>
            </a:extLst>
          </p:cNvPr>
          <p:cNvCxnSpPr>
            <a:cxnSpLocks/>
          </p:cNvCxnSpPr>
          <p:nvPr/>
        </p:nvCxnSpPr>
        <p:spPr>
          <a:xfrm>
            <a:off x="2858253" y="3891359"/>
            <a:ext cx="1088770" cy="4850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B42F8B6-E6EE-4A21-921F-146371833068}"/>
              </a:ext>
            </a:extLst>
          </p:cNvPr>
          <p:cNvCxnSpPr>
            <a:cxnSpLocks/>
          </p:cNvCxnSpPr>
          <p:nvPr/>
        </p:nvCxnSpPr>
        <p:spPr>
          <a:xfrm flipH="1">
            <a:off x="5939165" y="5036691"/>
            <a:ext cx="361465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617540A1-DB21-45D6-A230-055F0CECE6D1}"/>
              </a:ext>
            </a:extLst>
          </p:cNvPr>
          <p:cNvCxnSpPr>
            <a:cxnSpLocks/>
          </p:cNvCxnSpPr>
          <p:nvPr/>
        </p:nvCxnSpPr>
        <p:spPr>
          <a:xfrm flipV="1">
            <a:off x="3063651" y="5020180"/>
            <a:ext cx="624859" cy="16511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E00DA-DFE4-4B07-ABAE-50906336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倍率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2B566C-36C1-47AE-A7E8-CF0D4E39B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/>
              <a:t>倍率＝接眼レンズの倍率　</a:t>
            </a:r>
            <a:r>
              <a:rPr kumimoji="1" lang="en-US" altLang="ja-JP" sz="2800" dirty="0"/>
              <a:t>×</a:t>
            </a:r>
            <a:r>
              <a:rPr kumimoji="1" lang="ja-JP" altLang="en-US" sz="2800" dirty="0"/>
              <a:t>　対物レンズの倍率</a:t>
            </a:r>
            <a:endParaRPr kumimoji="1"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/>
              <a:t>たとえば，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接眼レンズ　１０ 倍</a:t>
            </a:r>
            <a:br>
              <a:rPr lang="en-US" altLang="ja-JP" sz="2800" dirty="0"/>
            </a:br>
            <a:r>
              <a:rPr lang="ja-JP" altLang="en-US" sz="2800" dirty="0"/>
              <a:t>　対物レンズ　　４ 倍　</a:t>
            </a:r>
            <a:br>
              <a:rPr lang="en-US" altLang="ja-JP" sz="2800" dirty="0"/>
            </a:br>
            <a:r>
              <a:rPr lang="ja-JP" altLang="en-US" sz="2800" dirty="0"/>
              <a:t>　　倍率は　１０</a:t>
            </a:r>
            <a:r>
              <a:rPr lang="en-US" altLang="ja-JP" sz="2800" dirty="0"/>
              <a:t>×</a:t>
            </a:r>
            <a:r>
              <a:rPr lang="ja-JP" altLang="en-US" sz="2800" dirty="0"/>
              <a:t>４＝４０　倍</a:t>
            </a:r>
            <a:br>
              <a:rPr lang="en-US" altLang="ja-JP" sz="2800" dirty="0"/>
            </a:b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lang="ja-JP" altLang="en-US" sz="2800" dirty="0"/>
              <a:t>接眼レンズ　１０ 倍　</a:t>
            </a:r>
            <a:br>
              <a:rPr lang="en-US" altLang="ja-JP" sz="2800" dirty="0"/>
            </a:br>
            <a:r>
              <a:rPr lang="ja-JP" altLang="en-US" sz="2800" dirty="0"/>
              <a:t>　対物レンズ　１０ 倍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kumimoji="1" lang="ja-JP" altLang="en-US" dirty="0"/>
              <a:t>　　</a:t>
            </a:r>
            <a:r>
              <a:rPr kumimoji="1" lang="ja-JP" altLang="en-US" sz="2800" dirty="0"/>
              <a:t>倍率は　１０</a:t>
            </a:r>
            <a:r>
              <a:rPr kumimoji="1" lang="en-US" altLang="ja-JP" sz="2800" dirty="0"/>
              <a:t>×</a:t>
            </a:r>
            <a:r>
              <a:rPr kumimoji="1" lang="ja-JP" altLang="en-US" sz="2800" dirty="0"/>
              <a:t>１０＝１００倍</a:t>
            </a:r>
          </a:p>
        </p:txBody>
      </p:sp>
    </p:spTree>
    <p:extLst>
      <p:ext uri="{BB962C8B-B14F-4D97-AF65-F5344CB8AC3E}">
        <p14:creationId xmlns:p14="http://schemas.microsoft.com/office/powerpoint/2010/main" val="21887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A8F660E6-B958-4D8E-9F5E-BDE94D4D8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6907237" cy="6907237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AB63D8-FCDA-4AC2-88C6-C0902BBA608F}"/>
              </a:ext>
            </a:extLst>
          </p:cNvPr>
          <p:cNvSpPr txBox="1"/>
          <p:nvPr/>
        </p:nvSpPr>
        <p:spPr>
          <a:xfrm flipH="1">
            <a:off x="4860031" y="5517232"/>
            <a:ext cx="301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 </a:t>
            </a:r>
            <a:r>
              <a:rPr kumimoji="1" lang="ja-JP" altLang="en-US" dirty="0">
                <a:solidFill>
                  <a:srgbClr val="002060"/>
                </a:solidFill>
              </a:rPr>
              <a:t>台を</a:t>
            </a:r>
            <a:r>
              <a:rPr lang="ja-JP" altLang="en-US" dirty="0">
                <a:solidFill>
                  <a:srgbClr val="002060"/>
                </a:solidFill>
              </a:rPr>
              <a:t>水平</a:t>
            </a:r>
            <a:r>
              <a:rPr kumimoji="1" lang="ja-JP" altLang="en-US" dirty="0">
                <a:solidFill>
                  <a:srgbClr val="002060"/>
                </a:solidFill>
              </a:rPr>
              <a:t>なところにおく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C89B04-5CFE-42A4-9CDC-625B4A3271E2}"/>
              </a:ext>
            </a:extLst>
          </p:cNvPr>
          <p:cNvSpPr txBox="1"/>
          <p:nvPr/>
        </p:nvSpPr>
        <p:spPr>
          <a:xfrm flipH="1">
            <a:off x="951806" y="4509120"/>
            <a:ext cx="3250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② </a:t>
            </a:r>
            <a:r>
              <a:rPr kumimoji="1" lang="ja-JP" altLang="en-US" dirty="0">
                <a:solidFill>
                  <a:srgbClr val="002060"/>
                </a:solidFill>
              </a:rPr>
              <a:t>反射鏡の明るさを調節する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E9492E-7FFB-49CC-9E67-1A2B9DA4A9D9}"/>
              </a:ext>
            </a:extLst>
          </p:cNvPr>
          <p:cNvSpPr txBox="1"/>
          <p:nvPr/>
        </p:nvSpPr>
        <p:spPr>
          <a:xfrm flipH="1">
            <a:off x="5546152" y="4261988"/>
            <a:ext cx="2664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③ </a:t>
            </a:r>
            <a:r>
              <a:rPr kumimoji="1" lang="ja-JP" altLang="en-US" dirty="0">
                <a:solidFill>
                  <a:srgbClr val="002060"/>
                </a:solidFill>
              </a:rPr>
              <a:t>調節ネジをまわして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lang="ja-JP" altLang="en-US" dirty="0">
                <a:solidFill>
                  <a:srgbClr val="002060"/>
                </a:solidFill>
              </a:rPr>
              <a:t>　　ステージを下げる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4AD03B-90F9-4854-875C-49B1B1DEC4C7}"/>
              </a:ext>
            </a:extLst>
          </p:cNvPr>
          <p:cNvSpPr txBox="1"/>
          <p:nvPr/>
        </p:nvSpPr>
        <p:spPr>
          <a:xfrm flipH="1">
            <a:off x="989942" y="2636912"/>
            <a:ext cx="2664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④ </a:t>
            </a:r>
            <a:r>
              <a:rPr kumimoji="1" lang="ja-JP" altLang="en-US" dirty="0">
                <a:solidFill>
                  <a:srgbClr val="002060"/>
                </a:solidFill>
              </a:rPr>
              <a:t>レボルバーをまわし対　　</a:t>
            </a:r>
            <a:br>
              <a:rPr kumimoji="1" lang="en-US" altLang="ja-JP" dirty="0">
                <a:solidFill>
                  <a:srgbClr val="002060"/>
                </a:solidFill>
              </a:rPr>
            </a:br>
            <a:r>
              <a:rPr kumimoji="1" lang="ja-JP" altLang="en-US" dirty="0">
                <a:solidFill>
                  <a:srgbClr val="002060"/>
                </a:solidFill>
              </a:rPr>
              <a:t>　　物レンズを最小にする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A5A4C3-84D2-45F2-B8E9-9B5AD5CD1A80}"/>
              </a:ext>
            </a:extLst>
          </p:cNvPr>
          <p:cNvSpPr txBox="1"/>
          <p:nvPr/>
        </p:nvSpPr>
        <p:spPr>
          <a:xfrm flipH="1">
            <a:off x="5380346" y="3034202"/>
            <a:ext cx="266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⑥ </a:t>
            </a:r>
            <a:r>
              <a:rPr lang="ja-JP" altLang="en-US" dirty="0">
                <a:solidFill>
                  <a:schemeClr val="bg1"/>
                </a:solidFill>
              </a:rPr>
              <a:t>横から見ながら，</a:t>
            </a:r>
            <a:r>
              <a:rPr kumimoji="1" lang="ja-JP" altLang="en-US" dirty="0">
                <a:solidFill>
                  <a:srgbClr val="002060"/>
                </a:solidFill>
              </a:rPr>
              <a:t>調節</a:t>
            </a:r>
            <a:br>
              <a:rPr kumimoji="1" lang="en-US" altLang="ja-JP" dirty="0">
                <a:solidFill>
                  <a:srgbClr val="002060"/>
                </a:solidFill>
              </a:rPr>
            </a:br>
            <a:r>
              <a:rPr kumimoji="1" lang="ja-JP" altLang="en-US" dirty="0">
                <a:solidFill>
                  <a:srgbClr val="002060"/>
                </a:solidFill>
              </a:rPr>
              <a:t>　　ネジをまわして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lang="ja-JP" altLang="en-US" dirty="0">
                <a:solidFill>
                  <a:srgbClr val="002060"/>
                </a:solidFill>
              </a:rPr>
              <a:t>　　ステージを上げる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1030A9-6512-42C9-B551-1B743F06D401}"/>
              </a:ext>
            </a:extLst>
          </p:cNvPr>
          <p:cNvSpPr txBox="1"/>
          <p:nvPr/>
        </p:nvSpPr>
        <p:spPr>
          <a:xfrm flipH="1">
            <a:off x="971600" y="342900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⑤ </a:t>
            </a:r>
            <a:r>
              <a:rPr kumimoji="1" lang="ja-JP" altLang="en-US" dirty="0">
                <a:solidFill>
                  <a:srgbClr val="002060"/>
                </a:solidFill>
              </a:rPr>
              <a:t>プレパラートステージに</a:t>
            </a:r>
            <a:br>
              <a:rPr kumimoji="1" lang="en-US" altLang="ja-JP" dirty="0">
                <a:solidFill>
                  <a:srgbClr val="002060"/>
                </a:solidFill>
              </a:rPr>
            </a:br>
            <a:r>
              <a:rPr kumimoji="1" lang="ja-JP" altLang="en-US" dirty="0">
                <a:solidFill>
                  <a:srgbClr val="002060"/>
                </a:solidFill>
              </a:rPr>
              <a:t>　のせ，クリップでとめる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D7455A-66D4-4BA9-A434-BD591421B16C}"/>
              </a:ext>
            </a:extLst>
          </p:cNvPr>
          <p:cNvSpPr txBox="1"/>
          <p:nvPr/>
        </p:nvSpPr>
        <p:spPr>
          <a:xfrm flipH="1">
            <a:off x="4860032" y="869357"/>
            <a:ext cx="3184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 </a:t>
            </a:r>
            <a:r>
              <a:rPr kumimoji="1" lang="ja-JP" altLang="en-US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調節ネジを少しずつ</a:t>
            </a:r>
            <a:r>
              <a:rPr kumimoji="1" lang="ja-JP" altLang="en-US" dirty="0" err="1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</a:t>
            </a:r>
            <a:br>
              <a:rPr kumimoji="1" lang="en-US" altLang="ja-JP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わして，</a:t>
            </a:r>
            <a:r>
              <a:rPr lang="ja-JP" altLang="en-US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はっきり見える</a:t>
            </a:r>
            <a:endParaRPr lang="en-US" altLang="ja-JP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ように調節する</a:t>
            </a:r>
            <a:endParaRPr kumimoji="1" lang="ja-JP" altLang="en-US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082461-7619-4D4C-85B2-67FDF385329D}"/>
              </a:ext>
            </a:extLst>
          </p:cNvPr>
          <p:cNvSpPr txBox="1"/>
          <p:nvPr/>
        </p:nvSpPr>
        <p:spPr>
          <a:xfrm>
            <a:off x="989942" y="151520"/>
            <a:ext cx="3250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002060"/>
                </a:solidFill>
              </a:rPr>
              <a:t>けんび鏡の使い方順序</a:t>
            </a:r>
          </a:p>
        </p:txBody>
      </p:sp>
    </p:spTree>
    <p:extLst>
      <p:ext uri="{BB962C8B-B14F-4D97-AF65-F5344CB8AC3E}">
        <p14:creationId xmlns:p14="http://schemas.microsoft.com/office/powerpoint/2010/main" val="33435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E3A11-9BB2-454C-9133-74364BDCC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使い方の</a:t>
            </a:r>
            <a:r>
              <a:rPr kumimoji="1" lang="ja-JP" altLang="en-US" dirty="0">
                <a:solidFill>
                  <a:srgbClr val="FF0000"/>
                </a:solidFill>
              </a:rPr>
              <a:t>注意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39F94B-1C9E-479C-AC8B-15C6D7C14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けんび鏡をのせる台は，振動のない，</a:t>
            </a:r>
            <a:r>
              <a:rPr kumimoji="1" lang="ja-JP" altLang="en-US" dirty="0">
                <a:solidFill>
                  <a:srgbClr val="FF0000"/>
                </a:solidFill>
              </a:rPr>
              <a:t>水平</a:t>
            </a:r>
            <a:r>
              <a:rPr kumimoji="1" lang="ja-JP" altLang="en-US" dirty="0"/>
              <a:t>であること</a:t>
            </a:r>
            <a:endParaRPr kumimoji="1" lang="en-US" altLang="ja-JP" dirty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ja-JP" altLang="en-US" dirty="0">
                <a:solidFill>
                  <a:srgbClr val="FF0000"/>
                </a:solidFill>
              </a:rPr>
              <a:t>反射鏡に日光を当てない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dirty="0">
                <a:solidFill>
                  <a:srgbClr val="FF0000"/>
                </a:solidFill>
              </a:rPr>
              <a:t>レンズを指でさわらない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接眼レンズに</a:t>
            </a:r>
            <a:r>
              <a:rPr lang="ja-JP" altLang="en-US" dirty="0">
                <a:solidFill>
                  <a:srgbClr val="FF0000"/>
                </a:solidFill>
              </a:rPr>
              <a:t>目をつけない</a:t>
            </a:r>
            <a:endParaRPr lang="en-US" altLang="ja-JP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対物レンズをプレパラートに</a:t>
            </a:r>
            <a:r>
              <a:rPr kumimoji="1" lang="ja-JP" altLang="en-US" dirty="0">
                <a:solidFill>
                  <a:srgbClr val="FF0000"/>
                </a:solidFill>
              </a:rPr>
              <a:t>当てない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低倍率から高倍率に変える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521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4B7B6-27EB-4E00-B2FC-A926F3275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プレパラートのつくり方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58C755-B2B3-4071-889E-069501F0B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スライドガラスの上に，みる物をのせる</a:t>
            </a:r>
            <a:endParaRPr kumimoji="1" lang="en-US" altLang="ja-JP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/>
              <a:t> </a:t>
            </a:r>
            <a:r>
              <a:rPr kumimoji="1" lang="ja-JP" altLang="en-US" sz="2400" dirty="0"/>
              <a:t>やわらかい</a:t>
            </a:r>
            <a:r>
              <a:rPr lang="ja-JP" altLang="en-US" sz="2400" dirty="0"/>
              <a:t>物</a:t>
            </a:r>
            <a:r>
              <a:rPr kumimoji="1" lang="ja-JP" altLang="en-US" sz="2400" dirty="0"/>
              <a:t>はスライスしてのせる</a:t>
            </a:r>
            <a:endParaRPr kumimoji="1" lang="en-US" altLang="ja-JP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/>
              <a:t> </a:t>
            </a:r>
            <a:r>
              <a:rPr lang="ja-JP" altLang="en-US" sz="2400" dirty="0"/>
              <a:t>水の中にある物は，１てき とってのせる</a:t>
            </a:r>
            <a:endParaRPr lang="en-US" altLang="ja-JP" sz="2400" dirty="0"/>
          </a:p>
          <a:p>
            <a:r>
              <a:rPr kumimoji="1"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カバーガラスをみる物にかぶせる</a:t>
            </a:r>
            <a:endParaRPr kumimoji="1" lang="en-US" altLang="ja-JP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/>
              <a:t> </a:t>
            </a:r>
            <a:r>
              <a:rPr lang="ja-JP" altLang="en-US" sz="2400" dirty="0"/>
              <a:t>スライスはできるだけうすくして，</a:t>
            </a:r>
            <a:br>
              <a:rPr lang="en-US" altLang="ja-JP" sz="2400" dirty="0"/>
            </a:br>
            <a:r>
              <a:rPr lang="ja-JP" altLang="en-US" sz="2400" dirty="0"/>
              <a:t>　カバーガラスでおおう</a:t>
            </a:r>
            <a:endParaRPr lang="en-US" altLang="ja-JP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/>
              <a:t> </a:t>
            </a:r>
            <a:r>
              <a:rPr kumimoji="1" lang="ja-JP" altLang="en-US" sz="2400" dirty="0"/>
              <a:t>水</a:t>
            </a:r>
            <a:r>
              <a:rPr lang="ja-JP" altLang="en-US" sz="2400" dirty="0"/>
              <a:t>にカバーガラスをおおう場合</a:t>
            </a:r>
            <a:br>
              <a:rPr lang="en-US" altLang="ja-JP" sz="2400" dirty="0"/>
            </a:br>
            <a:r>
              <a:rPr lang="ja-JP" altLang="en-US" sz="2400" dirty="0"/>
              <a:t>　はしをつけて，たおすようにカバーする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278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2800" u="sng" dirty="0"/>
              <a:t>40</a:t>
            </a:r>
            <a:r>
              <a:rPr kumimoji="1" lang="ja-JP" altLang="en-US" sz="2800" u="sng" dirty="0"/>
              <a:t>倍</a:t>
            </a:r>
            <a:r>
              <a:rPr kumimoji="1" lang="ja-JP" altLang="en-US" sz="2800" dirty="0"/>
              <a:t>で見たケイソウです。</a:t>
            </a:r>
            <a:br>
              <a:rPr kumimoji="1" lang="en-US" altLang="ja-JP" sz="2800" dirty="0"/>
            </a:br>
            <a:r>
              <a:rPr lang="ja-JP" altLang="en-US" sz="2800" u="sng" dirty="0"/>
              <a:t>中央で大きく</a:t>
            </a:r>
            <a:r>
              <a:rPr lang="ja-JP" altLang="en-US" sz="2800" dirty="0"/>
              <a:t>見るためには，</a:t>
            </a:r>
            <a:br>
              <a:rPr lang="en-US" altLang="ja-JP" sz="2800" dirty="0"/>
            </a:br>
            <a:r>
              <a:rPr lang="ja-JP" altLang="en-US" sz="2800" dirty="0"/>
              <a:t>どうすればよいでしょうか？</a:t>
            </a:r>
            <a:endParaRPr kumimoji="1" lang="ja-JP" altLang="en-US" sz="2800" dirty="0"/>
          </a:p>
        </p:txBody>
      </p:sp>
      <p:sp>
        <p:nvSpPr>
          <p:cNvPr id="7" name="円/楕円 6"/>
          <p:cNvSpPr/>
          <p:nvPr/>
        </p:nvSpPr>
        <p:spPr>
          <a:xfrm>
            <a:off x="2195736" y="1772816"/>
            <a:ext cx="4329723" cy="4320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0590" flipH="1">
            <a:off x="5724188" y="5163213"/>
            <a:ext cx="109207" cy="353910"/>
          </a:xfrm>
        </p:spPr>
      </p:pic>
      <p:sp>
        <p:nvSpPr>
          <p:cNvPr id="9" name="下矢印 8"/>
          <p:cNvSpPr/>
          <p:nvPr/>
        </p:nvSpPr>
        <p:spPr>
          <a:xfrm rot="18759088">
            <a:off x="6492187" y="5503513"/>
            <a:ext cx="449522" cy="921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32762" y="4713796"/>
            <a:ext cx="240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スライドグラスを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lang="ja-JP" altLang="en-US" dirty="0">
                <a:solidFill>
                  <a:srgbClr val="FFFF00"/>
                </a:solidFill>
              </a:rPr>
              <a:t>矢印の方向に移動して</a:t>
            </a:r>
            <a:endParaRPr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>
                <a:solidFill>
                  <a:srgbClr val="FFFF00"/>
                </a:solidFill>
              </a:rPr>
              <a:t>中央にもってくる</a:t>
            </a:r>
          </a:p>
        </p:txBody>
      </p:sp>
      <p:sp>
        <p:nvSpPr>
          <p:cNvPr id="3" name="テキスト ボックス 2">
            <a:hlinkClick r:id="" action="ppaction://hlinkshowjump?jump=nextslide"/>
          </p:cNvPr>
          <p:cNvSpPr txBox="1"/>
          <p:nvPr/>
        </p:nvSpPr>
        <p:spPr>
          <a:xfrm>
            <a:off x="7196402" y="2276872"/>
            <a:ext cx="1237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hlinkClick r:id="" action="ppaction://hlinkshowjump?jump=nextslide"/>
              </a:rPr>
              <a:t>ヒント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5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2800" u="sng" dirty="0"/>
              <a:t>40</a:t>
            </a:r>
            <a:r>
              <a:rPr kumimoji="1" lang="ja-JP" altLang="en-US" sz="2800" u="sng" dirty="0"/>
              <a:t>倍</a:t>
            </a:r>
            <a:r>
              <a:rPr kumimoji="1" lang="ja-JP" altLang="en-US" sz="2800" dirty="0"/>
              <a:t>で見たケイソウです。</a:t>
            </a:r>
            <a:br>
              <a:rPr kumimoji="1" lang="en-US" altLang="ja-JP" sz="2800" dirty="0"/>
            </a:br>
            <a:r>
              <a:rPr lang="ja-JP" altLang="en-US" sz="2800" u="sng" dirty="0"/>
              <a:t>中央で大きく</a:t>
            </a:r>
            <a:r>
              <a:rPr lang="ja-JP" altLang="en-US" sz="2800" dirty="0"/>
              <a:t>見るためには，</a:t>
            </a:r>
            <a:br>
              <a:rPr lang="en-US" altLang="ja-JP" sz="2800" dirty="0"/>
            </a:br>
            <a:r>
              <a:rPr lang="ja-JP" altLang="en-US" sz="2800" dirty="0"/>
              <a:t>どうすればよいでしょうか？</a:t>
            </a:r>
            <a:endParaRPr kumimoji="1" lang="ja-JP" altLang="en-US" sz="2800" dirty="0"/>
          </a:p>
        </p:txBody>
      </p:sp>
      <p:sp>
        <p:nvSpPr>
          <p:cNvPr id="7" name="円/楕円 6"/>
          <p:cNvSpPr/>
          <p:nvPr/>
        </p:nvSpPr>
        <p:spPr>
          <a:xfrm>
            <a:off x="2195736" y="1772816"/>
            <a:ext cx="4329723" cy="4320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0590" flipH="1">
            <a:off x="4305993" y="3756100"/>
            <a:ext cx="109207" cy="353910"/>
          </a:xfrm>
        </p:spPr>
      </p:pic>
      <p:pic>
        <p:nvPicPr>
          <p:cNvPr id="8" name="コンテンツ プレースホルダ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0590" flipH="1">
            <a:off x="3832032" y="2144506"/>
            <a:ext cx="1057131" cy="3425872"/>
          </a:xfrm>
          <a:prstGeom prst="rect">
            <a:avLst/>
          </a:prstGeom>
        </p:spPr>
      </p:pic>
      <p:sp>
        <p:nvSpPr>
          <p:cNvPr id="9" name="下矢印 8"/>
          <p:cNvSpPr/>
          <p:nvPr/>
        </p:nvSpPr>
        <p:spPr>
          <a:xfrm rot="18759088">
            <a:off x="6492187" y="5503513"/>
            <a:ext cx="449522" cy="921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9332" y="5631631"/>
            <a:ext cx="3113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接眼レンズの倍率</a:t>
            </a:r>
            <a:r>
              <a:rPr kumimoji="1" lang="en-US" altLang="ja-JP" b="1" dirty="0"/>
              <a:t>×10</a:t>
            </a: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対物レンズ</a:t>
            </a:r>
            <a:r>
              <a:rPr kumimoji="1"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を</a:t>
            </a:r>
            <a:endParaRPr kumimoji="1" lang="en-US" altLang="ja-JP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ja-JP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×10</a:t>
            </a:r>
            <a:r>
              <a:rPr lang="ja-JP" alt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，</a:t>
            </a:r>
            <a:r>
              <a:rPr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　さらに大きくするため，</a:t>
            </a:r>
            <a:endParaRPr lang="en-US" altLang="ja-JP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kumimoji="1" lang="en-US" altLang="ja-JP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×40</a:t>
            </a:r>
            <a:r>
              <a:rPr kumimoji="1"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　にする。</a:t>
            </a:r>
          </a:p>
        </p:txBody>
      </p:sp>
      <p:pic>
        <p:nvPicPr>
          <p:cNvPr id="12" name="コンテンツ プレースホルダ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0590" flipH="1">
            <a:off x="5724189" y="4998506"/>
            <a:ext cx="109207" cy="3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4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203</Words>
  <Application>Microsoft Office PowerPoint</Application>
  <PresentationFormat>画面に合わせる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ＭＳ ゴシック</vt:lpstr>
      <vt:lpstr>Arial</vt:lpstr>
      <vt:lpstr>Calibri</vt:lpstr>
      <vt:lpstr>Wingdings</vt:lpstr>
      <vt:lpstr>Office ​​テーマ</vt:lpstr>
      <vt:lpstr>けんび鏡で観察</vt:lpstr>
      <vt:lpstr>けんび鏡の部品名</vt:lpstr>
      <vt:lpstr>倍率</vt:lpstr>
      <vt:lpstr>PowerPoint プレゼンテーション</vt:lpstr>
      <vt:lpstr>使い方の注意</vt:lpstr>
      <vt:lpstr>プレパラートのつくり方</vt:lpstr>
      <vt:lpstr>40倍で見たケイソウです。 中央で大きく見るためには， どうすればよいでしょうか？</vt:lpstr>
      <vt:lpstr>40倍で見たケイソウです。 中央で大きく見るためには， どうすればよいでしょうか？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淡水（たんすい）プランクトン</dc:title>
  <dc:creator>Kazuo　Tsujimoto</dc:creator>
  <cp:lastModifiedBy>kt</cp:lastModifiedBy>
  <cp:revision>39</cp:revision>
  <dcterms:created xsi:type="dcterms:W3CDTF">2016-07-03T12:36:28Z</dcterms:created>
  <dcterms:modified xsi:type="dcterms:W3CDTF">2018-07-27T13:03:22Z</dcterms:modified>
</cp:coreProperties>
</file>